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Lst>
  <p:sldSz cy="6858000" cx="9144000"/>
  <p:notesSz cx="6858000" cy="9144000"/>
  <p:embeddedFontLst>
    <p:embeddedFont>
      <p:font typeface="Roboto"/>
      <p:regular r:id="rId55"/>
      <p:bold r:id="rId56"/>
      <p:italic r:id="rId57"/>
      <p:boldItalic r:id="rId58"/>
    </p:embeddedFont>
    <p:embeddedFont>
      <p:font typeface="Bree Serif"/>
      <p:regular r:id="rId5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A8E14F8D-4D59-45EC-A74F-620E4F58461B}">
  <a:tblStyle styleId="{A8E14F8D-4D59-45EC-A74F-620E4F58461B}"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slide" Target="slides/slide46.xml"/><Relationship Id="rId50" Type="http://schemas.openxmlformats.org/officeDocument/2006/relationships/slide" Target="slides/slide45.xml"/><Relationship Id="rId53" Type="http://schemas.openxmlformats.org/officeDocument/2006/relationships/slide" Target="slides/slide48.xml"/><Relationship Id="rId52" Type="http://schemas.openxmlformats.org/officeDocument/2006/relationships/slide" Target="slides/slide47.xml"/><Relationship Id="rId11" Type="http://schemas.openxmlformats.org/officeDocument/2006/relationships/slide" Target="slides/slide6.xml"/><Relationship Id="rId55" Type="http://schemas.openxmlformats.org/officeDocument/2006/relationships/font" Target="fonts/Roboto-regular.fntdata"/><Relationship Id="rId10" Type="http://schemas.openxmlformats.org/officeDocument/2006/relationships/slide" Target="slides/slide5.xml"/><Relationship Id="rId54" Type="http://schemas.openxmlformats.org/officeDocument/2006/relationships/slide" Target="slides/slide49.xml"/><Relationship Id="rId13" Type="http://schemas.openxmlformats.org/officeDocument/2006/relationships/slide" Target="slides/slide8.xml"/><Relationship Id="rId57" Type="http://schemas.openxmlformats.org/officeDocument/2006/relationships/font" Target="fonts/Roboto-italic.fntdata"/><Relationship Id="rId12" Type="http://schemas.openxmlformats.org/officeDocument/2006/relationships/slide" Target="slides/slide7.xml"/><Relationship Id="rId56" Type="http://schemas.openxmlformats.org/officeDocument/2006/relationships/font" Target="fonts/Roboto-bold.fntdata"/><Relationship Id="rId15" Type="http://schemas.openxmlformats.org/officeDocument/2006/relationships/slide" Target="slides/slide10.xml"/><Relationship Id="rId59" Type="http://schemas.openxmlformats.org/officeDocument/2006/relationships/font" Target="fonts/BreeSerif-regular.fntdata"/><Relationship Id="rId14" Type="http://schemas.openxmlformats.org/officeDocument/2006/relationships/slide" Target="slides/slide9.xml"/><Relationship Id="rId58" Type="http://schemas.openxmlformats.org/officeDocument/2006/relationships/font" Target="fonts/Roboto-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github.com/docker/containerd/blob/master/design/architecture.md" TargetMode="External"/><Relationship Id="rId3" Type="http://schemas.openxmlformats.org/officeDocument/2006/relationships/hyperlink" Target="https://github.com/opencontainers/runc" TargetMode="Externa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1" name="Shape 91"/>
        <p:cNvGrpSpPr/>
        <p:nvPr/>
      </p:nvGrpSpPr>
      <p:grpSpPr>
        <a:xfrm>
          <a:off x="0" y="0"/>
          <a:ext cx="0" cy="0"/>
          <a:chOff x="0" y="0"/>
          <a:chExt cx="0" cy="0"/>
        </a:xfrm>
      </p:grpSpPr>
      <p:sp>
        <p:nvSpPr>
          <p:cNvPr id="92" name="Google Shape;92;g61615b0046_0_0: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61615b004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0" name="Shape 190"/>
        <p:cNvGrpSpPr/>
        <p:nvPr/>
      </p:nvGrpSpPr>
      <p:grpSpPr>
        <a:xfrm>
          <a:off x="0" y="0"/>
          <a:ext cx="0" cy="0"/>
          <a:chOff x="0" y="0"/>
          <a:chExt cx="0" cy="0"/>
        </a:xfrm>
      </p:grpSpPr>
      <p:sp>
        <p:nvSpPr>
          <p:cNvPr id="191" name="Google Shape;191;g12d8114f47_0_3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2d8114f47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9" name="Shape 209"/>
        <p:cNvGrpSpPr/>
        <p:nvPr/>
      </p:nvGrpSpPr>
      <p:grpSpPr>
        <a:xfrm>
          <a:off x="0" y="0"/>
          <a:ext cx="0" cy="0"/>
          <a:chOff x="0" y="0"/>
          <a:chExt cx="0" cy="0"/>
        </a:xfrm>
      </p:grpSpPr>
      <p:sp>
        <p:nvSpPr>
          <p:cNvPr id="210" name="Google Shape;210;g12d8114f47_0_7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11" name="Google Shape;211;g12d8114f47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0" name="Shape 230"/>
        <p:cNvGrpSpPr/>
        <p:nvPr/>
      </p:nvGrpSpPr>
      <p:grpSpPr>
        <a:xfrm>
          <a:off x="0" y="0"/>
          <a:ext cx="0" cy="0"/>
          <a:chOff x="0" y="0"/>
          <a:chExt cx="0" cy="0"/>
        </a:xfrm>
      </p:grpSpPr>
      <p:sp>
        <p:nvSpPr>
          <p:cNvPr id="231" name="Google Shape;231;g617d81fcf4_1_45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617d81fcf4_1_4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rPr>
              <a:t>Paravirtualización</a:t>
            </a:r>
            <a:endParaRPr b="1">
              <a:solidFill>
                <a:schemeClr val="dk1"/>
              </a:solidFill>
            </a:endParaRPr>
          </a:p>
          <a:p>
            <a:pPr indent="3746500" lvl="0" marL="0" rtl="0" algn="l">
              <a:lnSpc>
                <a:spcPct val="115000"/>
              </a:lnSpc>
              <a:spcBef>
                <a:spcPts val="0"/>
              </a:spcBef>
              <a:spcAft>
                <a:spcPts val="0"/>
              </a:spcAft>
              <a:buNone/>
            </a:pPr>
            <a:r>
              <a:rPr lang="en">
                <a:solidFill>
                  <a:schemeClr val="dk1"/>
                </a:solidFill>
              </a:rPr>
              <a:t>A medida que la virtualización se hizo más frecuente en las corporaciones, los proveedores de hardware y software buscaron formas de proporcionar aún más eficiencia. Como era de esperar, estos caminos condujeron a la virtualización asistida por software y la virtualización asistida por hardware. La paravirtualización es una técnica de virtualización asistida por software que utiliza API especializadas para vincular máquinas virtuales con el hipervisor para optimizar su rendimiento. El sistema operativo en la máquina virtual, Linux o Microsoft Windows, tiene soporte especializado de paravirtualización como parte del núcleo, así como controladores de paravirtualización específicos que permiten que el SO y el hipervisor trabajen juntos de manera más eficiente con la sobrecarga de las traducciones del hipervisor. Este software asistido ofrece soporte de virtualización optimizado en servidores con o sin procesadores que proporcionan extensiones de virtualización. El soporte de paravirtualización se ha ofrecido como parte de muchas de las distribuciones generales de Linux desde 2008.</a:t>
            </a:r>
            <a:endParaRPr>
              <a:solidFill>
                <a:schemeClr val="dk1"/>
              </a:solidFill>
            </a:endParaRPr>
          </a:p>
          <a:p>
            <a:pPr indent="3746500" lvl="0" marL="0" rtl="0" algn="l">
              <a:lnSpc>
                <a:spcPct val="115000"/>
              </a:lnSpc>
              <a:spcBef>
                <a:spcPts val="0"/>
              </a:spcBef>
              <a:spcAft>
                <a:spcPts val="0"/>
              </a:spcAft>
              <a:buNone/>
            </a:pPr>
            <a:r>
              <a:rPr lang="en">
                <a:solidFill>
                  <a:schemeClr val="dk1"/>
                </a:solidFill>
              </a:rPr>
              <a:t>Aunque los detalles de este enfoque difieren entre las diversas ofertas, una descripción general es la siguiente (ver Figura 14.3). Sin paravirtualización, el SO huésped puede ejecutarse sin modificación si el hipervisor emula el hardware. En este caso, el hipervisor intercepta las llamadas de los controladores del sistema operativo invitado al hardware,</a:t>
            </a:r>
            <a:endParaRPr>
              <a:solidFill>
                <a:schemeClr val="dk1"/>
              </a:solidFill>
            </a:endParaRPr>
          </a:p>
          <a:p>
            <a:pPr indent="3746500" lvl="0" marL="0" rtl="0" algn="l">
              <a:lnSpc>
                <a:spcPct val="115000"/>
              </a:lnSpc>
              <a:spcBef>
                <a:spcPts val="0"/>
              </a:spcBef>
              <a:spcAft>
                <a:spcPts val="0"/>
              </a:spcAft>
              <a:buNone/>
            </a:pPr>
            <a:r>
              <a:rPr lang="en">
                <a:solidFill>
                  <a:schemeClr val="dk1"/>
                </a:solidFill>
              </a:rPr>
              <a:t>que realiza cualquier traducción necesaria para el hardware nativo y redirige la llamada al controlador real. Con la paravirtualización, el código fuente de un sistema operativo se modifica para ejecutarse como un sistema operativo invitado en un entorno de máquina virtual específico. Las llamadas al hardware se reemplazan por llamadas al hipervisor, que puede aceptar estas llamadas y redirigirlas sin modificación a los controladores reales. Esta disposición es más rápida con menos sobrecarga que una configuración no paravirtualizada.</a:t>
            </a:r>
            <a:endParaRPr>
              <a:solidFill>
                <a:schemeClr val="dk1"/>
              </a:solidFill>
            </a:endParaRPr>
          </a:p>
          <a:p>
            <a:pPr indent="0" lvl="0" marL="0" rtl="0" algn="l">
              <a:spcBef>
                <a:spcPts val="0"/>
              </a:spcBef>
              <a:spcAft>
                <a:spcPts val="0"/>
              </a:spcAft>
              <a:buNone/>
            </a:pPr>
            <a:r>
              <a:t/>
            </a:r>
            <a:endParaRPr sz="2800">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55" name="Shape 255"/>
        <p:cNvGrpSpPr/>
        <p:nvPr/>
      </p:nvGrpSpPr>
      <p:grpSpPr>
        <a:xfrm>
          <a:off x="0" y="0"/>
          <a:ext cx="0" cy="0"/>
          <a:chOff x="0" y="0"/>
          <a:chExt cx="0" cy="0"/>
        </a:xfrm>
      </p:grpSpPr>
      <p:sp>
        <p:nvSpPr>
          <p:cNvPr id="256" name="Google Shape;256;g12d8114f47_0_5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12d8114f47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Paravirtualización</a:t>
            </a:r>
            <a:endParaRPr b="1">
              <a:solidFill>
                <a:schemeClr val="dk1"/>
              </a:solidFill>
            </a:endParaRPr>
          </a:p>
          <a:p>
            <a:pPr indent="3746500" lvl="0" marL="0" rtl="0" algn="l">
              <a:lnSpc>
                <a:spcPct val="115000"/>
              </a:lnSpc>
              <a:spcBef>
                <a:spcPts val="0"/>
              </a:spcBef>
              <a:spcAft>
                <a:spcPts val="0"/>
              </a:spcAft>
              <a:buClr>
                <a:schemeClr val="dk1"/>
              </a:buClr>
              <a:buSzPts val="1100"/>
              <a:buFont typeface="Arial"/>
              <a:buNone/>
            </a:pPr>
            <a:r>
              <a:rPr lang="en">
                <a:solidFill>
                  <a:schemeClr val="dk1"/>
                </a:solidFill>
              </a:rPr>
              <a:t>A medida que la virtualización se hizo más frecuente en las corporaciones, los proveedores de hardware y software buscaron formas de proporcionar aún más eficiencia. Como era de esperar, estos caminos condujeron a la virtualización asistida por software y la virtualización asistida por hardware. La paravirtualización es una técnica de virtualización asistida por software que utiliza API especializadas para vincular máquinas virtuales con el hipervisor para optimizar su rendimiento. El sistema operativo en la máquina virtual, Linux o Microsoft Windows, tiene soporte especializado de paravirtualización como parte del núcleo, así como controladores de paravirtualización específicos que permiten que el SO y el hipervisor trabajen juntos de manera más eficiente con la sobrecarga de las traducciones del hipervisor. Este software asistido ofrece soporte de virtualización optimizado en servidores con o sin procesadores que proporcionan extensiones de virtualización. El soporte de paravirtualización se ha ofrecido como parte de muchas de las distribuciones generales de Linux desde 2008.</a:t>
            </a:r>
            <a:endParaRPr>
              <a:solidFill>
                <a:schemeClr val="dk1"/>
              </a:solidFill>
            </a:endParaRPr>
          </a:p>
          <a:p>
            <a:pPr indent="3746500" lvl="0" marL="0" rtl="0" algn="l">
              <a:lnSpc>
                <a:spcPct val="115000"/>
              </a:lnSpc>
              <a:spcBef>
                <a:spcPts val="0"/>
              </a:spcBef>
              <a:spcAft>
                <a:spcPts val="0"/>
              </a:spcAft>
              <a:buClr>
                <a:schemeClr val="dk1"/>
              </a:buClr>
              <a:buSzPts val="1100"/>
              <a:buFont typeface="Arial"/>
              <a:buNone/>
            </a:pPr>
            <a:r>
              <a:rPr lang="en">
                <a:solidFill>
                  <a:schemeClr val="dk1"/>
                </a:solidFill>
              </a:rPr>
              <a:t>Aunque los detalles de este enfoque difieren entre las diversas ofertas, una descripción general es la siguiente (ver Figura 14.3). Sin paravirtualización, el SO huésped puede ejecutarse sin modificación si el hipervisor emula el hardware. En este caso, el hipervisor intercepta las llamadas de los controladores del sistema operativo invitado al hardware,</a:t>
            </a:r>
            <a:endParaRPr>
              <a:solidFill>
                <a:schemeClr val="dk1"/>
              </a:solidFill>
            </a:endParaRPr>
          </a:p>
          <a:p>
            <a:pPr indent="3746500" lvl="0" marL="0" rtl="0" algn="l">
              <a:lnSpc>
                <a:spcPct val="115000"/>
              </a:lnSpc>
              <a:spcBef>
                <a:spcPts val="0"/>
              </a:spcBef>
              <a:spcAft>
                <a:spcPts val="0"/>
              </a:spcAft>
              <a:buClr>
                <a:schemeClr val="dk1"/>
              </a:buClr>
              <a:buSzPts val="1100"/>
              <a:buFont typeface="Arial"/>
              <a:buNone/>
            </a:pPr>
            <a:r>
              <a:rPr lang="en">
                <a:solidFill>
                  <a:schemeClr val="dk1"/>
                </a:solidFill>
              </a:rPr>
              <a:t>que realiza cualquier traducción necesaria para el hardware nativo y redirige la llamada al controlador real. Con la paravirtualización, el código fuente de un sistema operativo se modifica para ejecutarse como un sistema operativo invitado en un entorno de máquina virtual específico. Las llamadas al hardware se reemplazan por llamadas al hipervisor, que puede aceptar estas llamadas y redirigirlas sin modificación a los controladores reales. Esta disposición es más rápida con menos sobrecarga que una configuración no paravirtualizada.</a:t>
            </a:r>
            <a:endParaRPr>
              <a:solidFill>
                <a:schemeClr val="dk1"/>
              </a:solidFill>
            </a:endParaRPr>
          </a:p>
          <a:p>
            <a:pPr indent="0" lvl="0" marL="0" rtl="0" algn="l">
              <a:spcBef>
                <a:spcPts val="0"/>
              </a:spcBef>
              <a:spcAft>
                <a:spcPts val="0"/>
              </a:spcAft>
              <a:buNone/>
            </a:pPr>
            <a:r>
              <a:t/>
            </a:r>
            <a:endParaRPr sz="2800">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61" name="Shape 261"/>
        <p:cNvGrpSpPr/>
        <p:nvPr/>
      </p:nvGrpSpPr>
      <p:grpSpPr>
        <a:xfrm>
          <a:off x="0" y="0"/>
          <a:ext cx="0" cy="0"/>
          <a:chOff x="0" y="0"/>
          <a:chExt cx="0" cy="0"/>
        </a:xfrm>
      </p:grpSpPr>
      <p:sp>
        <p:nvSpPr>
          <p:cNvPr id="262" name="Google Shape;262;g617d81fcf4_1_50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63" name="Google Shape;263;g617d81fcf4_1_5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solidFill>
                  <a:schemeClr val="dk1"/>
                </a:solidFill>
              </a:rPr>
              <a:t>Paravirtualización</a:t>
            </a:r>
            <a:endParaRPr b="1">
              <a:solidFill>
                <a:schemeClr val="dk1"/>
              </a:solidFill>
            </a:endParaRPr>
          </a:p>
          <a:p>
            <a:pPr indent="3746500" lvl="0" marL="0" rtl="0" algn="l">
              <a:lnSpc>
                <a:spcPct val="115000"/>
              </a:lnSpc>
              <a:spcBef>
                <a:spcPts val="0"/>
              </a:spcBef>
              <a:spcAft>
                <a:spcPts val="0"/>
              </a:spcAft>
              <a:buNone/>
            </a:pPr>
            <a:r>
              <a:rPr lang="en">
                <a:solidFill>
                  <a:schemeClr val="dk1"/>
                </a:solidFill>
              </a:rPr>
              <a:t>A medida que la virtualización se hizo más frecuente en las corporaciones, los proveedores de hardware y software buscaron formas de proporcionar aún más eficiencia. Como era de esperar, estos caminos condujeron a la virtualización asistida por software y la virtualización asistida por hardware. La paravirtualización es una técnica de virtualización asistida por software que utiliza API especializadas para vincular máquinas virtuales con el hipervisor para optimizar su rendimiento. El sistema operativo en la máquina virtual, Linux o Microsoft Windows, tiene soporte especializado de paravirtualización como parte del núcleo, así como controladores de paravirtualización específicos que permiten que el SO y el hipervisor trabajen juntos de manera más eficiente con la sobrecarga de las traducciones del hipervisor. Este software asistido ofrece soporte de virtualización optimizado en servidores con o sin procesadores que proporcionan extensiones de virtualización. El soporte de paravirtualización se ha ofrecido como parte de muchas de las distribuciones generales de Linux desde 2008.</a:t>
            </a:r>
            <a:endParaRPr>
              <a:solidFill>
                <a:schemeClr val="dk1"/>
              </a:solidFill>
            </a:endParaRPr>
          </a:p>
          <a:p>
            <a:pPr indent="3746500" lvl="0" marL="0" rtl="0" algn="l">
              <a:lnSpc>
                <a:spcPct val="115000"/>
              </a:lnSpc>
              <a:spcBef>
                <a:spcPts val="0"/>
              </a:spcBef>
              <a:spcAft>
                <a:spcPts val="0"/>
              </a:spcAft>
              <a:buNone/>
            </a:pPr>
            <a:r>
              <a:rPr lang="en">
                <a:solidFill>
                  <a:schemeClr val="dk1"/>
                </a:solidFill>
              </a:rPr>
              <a:t>Aunque los detalles de este enfoque difieren entre las diversas ofertas, una descripción general es la siguiente (ver Figura 14.3). Sin paravirtualización, el SO huésped puede ejecutarse sin modificación si el hipervisor emula el hardware. En este caso, el hipervisor intercepta las llamadas de los controladores del sistema operativo invitado al hardware,</a:t>
            </a:r>
            <a:endParaRPr>
              <a:solidFill>
                <a:schemeClr val="dk1"/>
              </a:solidFill>
            </a:endParaRPr>
          </a:p>
          <a:p>
            <a:pPr indent="3746500" lvl="0" marL="0" rtl="0" algn="l">
              <a:lnSpc>
                <a:spcPct val="115000"/>
              </a:lnSpc>
              <a:spcBef>
                <a:spcPts val="0"/>
              </a:spcBef>
              <a:spcAft>
                <a:spcPts val="0"/>
              </a:spcAft>
              <a:buNone/>
            </a:pPr>
            <a:r>
              <a:rPr lang="en">
                <a:solidFill>
                  <a:schemeClr val="dk1"/>
                </a:solidFill>
              </a:rPr>
              <a:t>que realiza cualquier traducción necesaria para el hardware nativo y redirige la llamada al controlador real. Con la paravirtualización, el código fuente de un sistema operativo se modifica para ejecutarse como un sistema operativo invitado en un entorno de máquina virtual específico. Las llamadas al hardware se reemplazan por llamadas al hipervisor, que puede aceptar estas llamadas y redirigirlas sin modificación a los controladores reales. Esta disposición es más rápida con menos sobrecarga que una configuración no paravirtualizada.</a:t>
            </a:r>
            <a:endParaRPr>
              <a:solidFill>
                <a:schemeClr val="dk1"/>
              </a:solidFill>
            </a:endParaRPr>
          </a:p>
          <a:p>
            <a:pPr indent="0" lvl="0" marL="0" rtl="0" algn="l">
              <a:spcBef>
                <a:spcPts val="0"/>
              </a:spcBef>
              <a:spcAft>
                <a:spcPts val="0"/>
              </a:spcAft>
              <a:buNone/>
            </a:pPr>
            <a:r>
              <a:t/>
            </a:r>
            <a:endParaRPr sz="2800">
              <a:solidFill>
                <a:schemeClr val="dk1"/>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87" name="Shape 287"/>
        <p:cNvGrpSpPr/>
        <p:nvPr/>
      </p:nvGrpSpPr>
      <p:grpSpPr>
        <a:xfrm>
          <a:off x="0" y="0"/>
          <a:ext cx="0" cy="0"/>
          <a:chOff x="0" y="0"/>
          <a:chExt cx="0" cy="0"/>
        </a:xfrm>
      </p:grpSpPr>
      <p:sp>
        <p:nvSpPr>
          <p:cNvPr id="288" name="Google Shape;288;g12d8114f47_0_10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89" name="Google Shape;289;g12d8114f47_0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4559300" lvl="0" marL="0" rtl="0" algn="l">
              <a:lnSpc>
                <a:spcPct val="115000"/>
              </a:lnSpc>
              <a:spcBef>
                <a:spcPts val="0"/>
              </a:spcBef>
              <a:spcAft>
                <a:spcPts val="0"/>
              </a:spcAft>
              <a:buNone/>
            </a:pPr>
            <a:r>
              <a:rPr lang="en"/>
              <a:t>Un enfoque relativamente reciente para la virtualización se conoce como virtualización de contenedores. En este enfoque, el software, conocido como contenedor de virtualización, se ejecuta sobre el núcleo del sistema operativo host y proporciona un entorno de ejecución aislado para las aplicaciones. A diferencia de las máquinas virtuales basadas en hipervisor, los contenedores no tienen como objetivo emular servidores físicos. En cambio, todos</a:t>
            </a:r>
            <a:endParaRPr/>
          </a:p>
          <a:p>
            <a:pPr indent="4559300" lvl="0" marL="0" rtl="0" algn="l">
              <a:lnSpc>
                <a:spcPct val="115000"/>
              </a:lnSpc>
              <a:spcBef>
                <a:spcPts val="0"/>
              </a:spcBef>
              <a:spcAft>
                <a:spcPts val="0"/>
              </a:spcAft>
              <a:buNone/>
            </a:pPr>
            <a:r>
              <a:rPr lang="en"/>
              <a:t>Las aplicaciones en contenedores en un host comparten un núcleo común del sistema operativo. Esto elimina los recursos necesarios para ejecutar un sistema operativo separado para cada aplicación y puede reducir en gran medida la sobrecarga.</a:t>
            </a:r>
            <a:endParaRPr/>
          </a:p>
          <a:p>
            <a:pPr indent="4559300" lvl="0" marL="0" rtl="0" algn="l">
              <a:lnSpc>
                <a:spcPct val="115000"/>
              </a:lnSpc>
              <a:spcBef>
                <a:spcPts val="0"/>
              </a:spcBef>
              <a:spcAft>
                <a:spcPts val="0"/>
              </a:spcAft>
              <a:buNone/>
            </a:pPr>
            <a:r>
              <a:rPr lang="en"/>
              <a:t>Grupos de control de kernel</a:t>
            </a:r>
            <a:endParaRPr/>
          </a:p>
          <a:p>
            <a:pPr indent="4559300" lvl="0" marL="0" rtl="0" algn="l">
              <a:lnSpc>
                <a:spcPct val="115000"/>
              </a:lnSpc>
              <a:spcBef>
                <a:spcPts val="0"/>
              </a:spcBef>
              <a:spcAft>
                <a:spcPts val="0"/>
              </a:spcAft>
              <a:buNone/>
            </a:pPr>
            <a:r>
              <a:rPr lang="en"/>
              <a:t>Gran parte de la tecnología para contenedores que se usa hoy en día se desarrolló para Linux y los contenedores basados ​​en Linux son, con mucho, los más utilizados. Antes de pasar a una discusión sobre contenedores, es útil presentar el concepto de grupo de control del kernel de Linux. En 2007 [MENA07], la API de proceso estándar de Linux se amplió para incorporar el contenedorización del entorno del usuario para permitir la agrupación de múltiples procesos, permisos de seguridad del usuario y gestión de recursos del sistema. Inicialmente conocidos como contenedores de proceso, a fines de 2007, la nomenclatura cambió a grupos de control (cgroups) para evitar la confusión causada por múltiples significados del término contenedor en el contexto del kernel de Linux, y la funcionalidad de los grupos de control se fusionó con la línea principal del kernel de Linux en kernel versión 2.6.24, lanzado en enero de 2008.</a:t>
            </a:r>
            <a:endParaRPr/>
          </a:p>
          <a:p>
            <a:pPr indent="4559300" lvl="0" marL="0" rtl="0" algn="l">
              <a:lnSpc>
                <a:spcPct val="115000"/>
              </a:lnSpc>
              <a:spcBef>
                <a:spcPts val="0"/>
              </a:spcBef>
              <a:spcAft>
                <a:spcPts val="0"/>
              </a:spcAft>
              <a:buNone/>
            </a:pPr>
            <a:r>
              <a:rPr lang="en"/>
              <a:t>El espacio de nombres de proceso de Linux es jerárquico, en el que todos los procesos son secundarios del proceso de tiempo de arranque común llamado init. Esto forma una jerarquía de proceso único. El grupo de control del kernel permite que coexistan múltiples jerarquías de procesos en un solo SO. Cada jerarquía se adjunta a los recursos del sistema en el momento de la configuración.</a:t>
            </a:r>
            <a:endParaRPr/>
          </a:p>
          <a:p>
            <a:pPr indent="4559300" lvl="0" marL="0" rtl="0" algn="l">
              <a:lnSpc>
                <a:spcPct val="115000"/>
              </a:lnSpc>
              <a:spcBef>
                <a:spcPts val="0"/>
              </a:spcBef>
              <a:spcAft>
                <a:spcPts val="0"/>
              </a:spcAft>
              <a:buNone/>
            </a:pPr>
            <a:r>
              <a:t/>
            </a:r>
            <a:endParaRPr/>
          </a:p>
          <a:p>
            <a:pPr indent="4559300" lvl="0" marL="0" rtl="0" algn="l">
              <a:lnSpc>
                <a:spcPct val="115000"/>
              </a:lnSpc>
              <a:spcBef>
                <a:spcPts val="0"/>
              </a:spcBef>
              <a:spcAft>
                <a:spcPts val="0"/>
              </a:spcAft>
              <a:buNone/>
            </a:pPr>
            <a:r>
              <a:rPr lang="en"/>
              <a:t>Los grupos C proporcionan:</a:t>
            </a:r>
            <a:endParaRPr/>
          </a:p>
          <a:p>
            <a:pPr indent="4559300" lvl="0" marL="0" rtl="0" algn="l">
              <a:lnSpc>
                <a:spcPct val="115000"/>
              </a:lnSpc>
              <a:spcBef>
                <a:spcPts val="0"/>
              </a:spcBef>
              <a:spcAft>
                <a:spcPts val="0"/>
              </a:spcAft>
              <a:buNone/>
            </a:pPr>
            <a:r>
              <a:rPr lang="en"/>
              <a:t>• Limitación de recursos: los grupos se pueden configurar para que no excedan un límite de memoria configurado.</a:t>
            </a:r>
            <a:endParaRPr/>
          </a:p>
          <a:p>
            <a:pPr indent="4559300" lvl="0" marL="0" rtl="0" algn="l">
              <a:lnSpc>
                <a:spcPct val="115000"/>
              </a:lnSpc>
              <a:spcBef>
                <a:spcPts val="0"/>
              </a:spcBef>
              <a:spcAft>
                <a:spcPts val="0"/>
              </a:spcAft>
              <a:buNone/>
            </a:pPr>
            <a:r>
              <a:rPr lang="en"/>
              <a:t>• Priorización: algunos grupos pueden obtener una mayor proporción de utilización de CPU o disco</a:t>
            </a:r>
            <a:endParaRPr/>
          </a:p>
          <a:p>
            <a:pPr indent="4559300" lvl="0" marL="0" rtl="0" algn="l">
              <a:lnSpc>
                <a:spcPct val="115000"/>
              </a:lnSpc>
              <a:spcBef>
                <a:spcPts val="0"/>
              </a:spcBef>
              <a:spcAft>
                <a:spcPts val="0"/>
              </a:spcAft>
              <a:buNone/>
            </a:pPr>
            <a:r>
              <a:rPr lang="en"/>
              <a:t>E / S de rendimiento.</a:t>
            </a:r>
            <a:endParaRPr/>
          </a:p>
          <a:p>
            <a:pPr indent="4559300" lvl="0" marL="0" rtl="0" algn="l">
              <a:lnSpc>
                <a:spcPct val="115000"/>
              </a:lnSpc>
              <a:spcBef>
                <a:spcPts val="0"/>
              </a:spcBef>
              <a:spcAft>
                <a:spcPts val="0"/>
              </a:spcAft>
              <a:buNone/>
            </a:pPr>
            <a:r>
              <a:rPr lang="en"/>
              <a:t>• Contabilidad: mide el uso de recursos de un grupo, que puede usarse, por ejemplo, para fines de facturación.</a:t>
            </a:r>
            <a:endParaRPr/>
          </a:p>
          <a:p>
            <a:pPr indent="4559300" lvl="0" marL="0" rtl="0" algn="l">
              <a:lnSpc>
                <a:spcPct val="115000"/>
              </a:lnSpc>
              <a:spcBef>
                <a:spcPts val="0"/>
              </a:spcBef>
              <a:spcAft>
                <a:spcPts val="0"/>
              </a:spcAft>
              <a:buNone/>
            </a:pPr>
            <a:r>
              <a:rPr lang="en"/>
              <a:t>• Control: congelación de grupos de procesos, su verificación y reinicio.</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3" name="Shape 293"/>
        <p:cNvGrpSpPr/>
        <p:nvPr/>
      </p:nvGrpSpPr>
      <p:grpSpPr>
        <a:xfrm>
          <a:off x="0" y="0"/>
          <a:ext cx="0" cy="0"/>
          <a:chOff x="0" y="0"/>
          <a:chExt cx="0" cy="0"/>
        </a:xfrm>
      </p:grpSpPr>
      <p:sp>
        <p:nvSpPr>
          <p:cNvPr id="294" name="Google Shape;294;g617d81fcf4_3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295" name="Google Shape;295;g617d81fcf4_3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t>Conceptos de contenedores</a:t>
            </a:r>
            <a:endParaRPr b="1"/>
          </a:p>
          <a:p>
            <a:pPr indent="455930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La figura 14.4 compara las pilas de software de contenedor e hipervisor. Para los contenedores, solo se requiere un motor de contenedor pequeño como soporte para los contenedores. El motor de contenedor configura cada contenedor como una instancia aislada al solicitar recursos dedicados del sistema operativo para cada contenedor. Cada aplicación contenedor utiliza directamente los recursos del sistema operativo host. Aunque los detalles difieren de un producto contenedor a otro, las siguientes son tareas típicas realizadas por un motor de contenedor:</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a:t>• Mantener un entorno de tiempo de ejecución ligero y una cadena de herramientas que gestione contenedores, imágenes y compilaciones.</a:t>
            </a:r>
            <a:endParaRPr/>
          </a:p>
          <a:p>
            <a:pPr indent="0" lvl="0" marL="0" rtl="0" algn="l">
              <a:lnSpc>
                <a:spcPct val="115000"/>
              </a:lnSpc>
              <a:spcBef>
                <a:spcPts val="0"/>
              </a:spcBef>
              <a:spcAft>
                <a:spcPts val="0"/>
              </a:spcAft>
              <a:buClr>
                <a:schemeClr val="dk1"/>
              </a:buClr>
              <a:buSzPts val="1100"/>
              <a:buFont typeface="Arial"/>
              <a:buNone/>
            </a:pPr>
            <a:r>
              <a:rPr lang="en"/>
              <a:t>• Crear un proceso para el contenedor.</a:t>
            </a:r>
            <a:endParaRPr/>
          </a:p>
          <a:p>
            <a:pPr indent="0" lvl="0" marL="0" rtl="0" algn="l">
              <a:lnSpc>
                <a:spcPct val="115000"/>
              </a:lnSpc>
              <a:spcBef>
                <a:spcPts val="0"/>
              </a:spcBef>
              <a:spcAft>
                <a:spcPts val="0"/>
              </a:spcAft>
              <a:buClr>
                <a:schemeClr val="dk1"/>
              </a:buClr>
              <a:buSzPts val="1100"/>
              <a:buFont typeface="Arial"/>
              <a:buNone/>
            </a:pPr>
            <a:r>
              <a:rPr lang="en"/>
              <a:t>•</a:t>
            </a:r>
            <a:r>
              <a:rPr lang="en"/>
              <a:t> Administrar puntos de montaje del sistema de archivos.</a:t>
            </a:r>
            <a:endParaRPr/>
          </a:p>
          <a:p>
            <a:pPr indent="0" lvl="0" marL="0" rtl="0" algn="l">
              <a:lnSpc>
                <a:spcPct val="115000"/>
              </a:lnSpc>
              <a:spcBef>
                <a:spcPts val="0"/>
              </a:spcBef>
              <a:spcAft>
                <a:spcPts val="0"/>
              </a:spcAft>
              <a:buClr>
                <a:schemeClr val="dk1"/>
              </a:buClr>
              <a:buSzPts val="1100"/>
              <a:buFont typeface="Arial"/>
              <a:buNone/>
            </a:pPr>
            <a:r>
              <a:rPr lang="en"/>
              <a:t>• Solicitar recursos del núcleo, como memoria, dispositivos de E / S y direcciones IP.</a:t>
            </a:r>
            <a:endParaRPr/>
          </a:p>
          <a:p>
            <a:pPr indent="455930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lang="en"/>
              <a:t>Un ciclo de vida típico de los contenedores basados ​​en Linux se puede entender a través de diferentes fases de los contenedores de Linux:</a:t>
            </a:r>
            <a:endParaRPr/>
          </a:p>
          <a:p>
            <a:pPr indent="4559300" lvl="0" marL="0" rtl="0" algn="l">
              <a:lnSpc>
                <a:spcPct val="115000"/>
              </a:lnSpc>
              <a:spcBef>
                <a:spcPts val="0"/>
              </a:spcBef>
              <a:spcAft>
                <a:spcPts val="0"/>
              </a:spcAft>
              <a:buClr>
                <a:schemeClr val="dk1"/>
              </a:buClr>
              <a:buSzPts val="1100"/>
              <a:buFont typeface="Arial"/>
              <a:buNone/>
            </a:pPr>
            <a:r>
              <a:rPr b="1" lang="en">
                <a:solidFill>
                  <a:schemeClr val="dk1"/>
                </a:solidFill>
              </a:rPr>
              <a:t>•</a:t>
            </a:r>
            <a:r>
              <a:rPr b="1" lang="en"/>
              <a:t> Configuración: </a:t>
            </a:r>
            <a:r>
              <a:rPr lang="en"/>
              <a:t> esta  fase de configuración inicial incluye el entorno para crear e iniciar los contenedores de Linux. Un ejemplo típico de la fase de configuración es el kernel de Linux habilitado con banderas o paquetes instalados para permitir la partición del espacio del usuario. La configuración también incluye la instalación de la cadena de herramientas y las utilidades (por ejemplo, lxc, utilidades de puente) para crear una instancia del entorno del contenedor y la configuración de red en el sistema operativo host.</a:t>
            </a:r>
            <a:endParaRPr/>
          </a:p>
          <a:p>
            <a:pPr indent="4559300" lvl="0" marL="0" rtl="0" algn="l">
              <a:lnSpc>
                <a:spcPct val="115000"/>
              </a:lnSpc>
              <a:spcBef>
                <a:spcPts val="0"/>
              </a:spcBef>
              <a:spcAft>
                <a:spcPts val="0"/>
              </a:spcAft>
              <a:buClr>
                <a:schemeClr val="dk1"/>
              </a:buClr>
              <a:buSzPts val="1100"/>
              <a:buFont typeface="Arial"/>
              <a:buNone/>
            </a:pPr>
            <a:r>
              <a:t/>
            </a:r>
            <a:endParaRPr/>
          </a:p>
          <a:p>
            <a:pPr indent="4559300" lvl="0" marL="0" rtl="0" algn="l">
              <a:lnSpc>
                <a:spcPct val="115000"/>
              </a:lnSpc>
              <a:spcBef>
                <a:spcPts val="0"/>
              </a:spcBef>
              <a:spcAft>
                <a:spcPts val="0"/>
              </a:spcAft>
              <a:buClr>
                <a:schemeClr val="dk1"/>
              </a:buClr>
              <a:buSzPts val="1100"/>
              <a:buFont typeface="Arial"/>
              <a:buNone/>
            </a:pPr>
            <a:r>
              <a:rPr lang="en"/>
              <a:t>• </a:t>
            </a:r>
            <a:r>
              <a:rPr b="1" lang="en"/>
              <a:t>Parametrización: </a:t>
            </a:r>
            <a:r>
              <a:rPr lang="en"/>
              <a:t>los contenedores están configurados para ejecutar aplicaciones o comandos específicos. La parametrización del contenedor de Linux incluye parámetros de red (por ejemplo, dirección IP), sistemas de archivos raíz, operaciones de montaje y dispositivos a los que se les permite acceder a través del entorno del contenedor. En general, los contenedores están configurados para permitir la ejecución de una aplicación en recursos controlados del sistema (como el límite superior en el acceso a la memoria de la aplicación).</a:t>
            </a:r>
            <a:endParaRPr/>
          </a:p>
          <a:p>
            <a:pPr indent="4559300" lvl="0" marL="0" rtl="0" algn="l">
              <a:lnSpc>
                <a:spcPct val="115000"/>
              </a:lnSpc>
              <a:spcBef>
                <a:spcPts val="0"/>
              </a:spcBef>
              <a:spcAft>
                <a:spcPts val="0"/>
              </a:spcAft>
              <a:buClr>
                <a:schemeClr val="dk1"/>
              </a:buClr>
              <a:buSzPts val="1100"/>
              <a:buFont typeface="Arial"/>
              <a:buNone/>
            </a:pPr>
            <a:r>
              <a:t/>
            </a:r>
            <a:endParaRPr/>
          </a:p>
          <a:p>
            <a:pPr indent="4559300" lvl="0" marL="0" rtl="0" algn="l">
              <a:lnSpc>
                <a:spcPct val="115000"/>
              </a:lnSpc>
              <a:spcBef>
                <a:spcPts val="0"/>
              </a:spcBef>
              <a:spcAft>
                <a:spcPts val="0"/>
              </a:spcAft>
              <a:buClr>
                <a:schemeClr val="dk1"/>
              </a:buClr>
              <a:buSzPts val="1100"/>
              <a:buFont typeface="Arial"/>
              <a:buNone/>
            </a:pPr>
            <a:r>
              <a:rPr b="1" lang="en"/>
              <a:t>• Administración:</a:t>
            </a:r>
            <a:r>
              <a:rPr lang="en"/>
              <a:t> una vez que un contenedor se configura y se parametriza, debe administrarse de manera que permita un arranque sin problemas (prendido) y el apagado del contenedor. Por lo general, las operaciones administradas para un entorno basado en contenedor incluyen iniciar, detener, congelar y migrar. Además, hay metacomandos y cadenas de herramientas que permiten la asignación controlada y administrada de contenedores en un solo nodo para el acceso del usuario final</a:t>
            </a:r>
            <a:endParaRPr/>
          </a:p>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99" name="Shape 299"/>
        <p:cNvGrpSpPr/>
        <p:nvPr/>
      </p:nvGrpSpPr>
      <p:grpSpPr>
        <a:xfrm>
          <a:off x="0" y="0"/>
          <a:ext cx="0" cy="0"/>
          <a:chOff x="0" y="0"/>
          <a:chExt cx="0" cy="0"/>
        </a:xfrm>
      </p:grpSpPr>
      <p:sp>
        <p:nvSpPr>
          <p:cNvPr id="300" name="Google Shape;300;g617d81fcf4_3_2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617d81fcf4_3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30" name="Shape 330"/>
        <p:cNvGrpSpPr/>
        <p:nvPr/>
      </p:nvGrpSpPr>
      <p:grpSpPr>
        <a:xfrm>
          <a:off x="0" y="0"/>
          <a:ext cx="0" cy="0"/>
          <a:chOff x="0" y="0"/>
          <a:chExt cx="0" cy="0"/>
        </a:xfrm>
      </p:grpSpPr>
      <p:sp>
        <p:nvSpPr>
          <p:cNvPr id="331" name="Google Shape;331;g617d81fcf4_4_2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617d81fcf4_4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Los contenedores virtuales son factibles debido al control de recursos y a los aislamientos de procesos explicados utilizando técnicas como el grupo de control de kernel. Este enfoque permite compartir recursos del sistema entre múltiples instancias de contenedores aislados.</a:t>
            </a:r>
            <a:endParaRPr/>
          </a:p>
          <a:p>
            <a:pPr indent="0" lvl="0" marL="0" rtl="0" algn="l">
              <a:spcBef>
                <a:spcPts val="0"/>
              </a:spcBef>
              <a:spcAft>
                <a:spcPts val="0"/>
              </a:spcAft>
              <a:buClr>
                <a:schemeClr val="dk1"/>
              </a:buClr>
              <a:buSzPts val="1100"/>
              <a:buFont typeface="Arial"/>
              <a:buNone/>
            </a:pPr>
            <a:r>
              <a:rPr lang="en"/>
              <a:t>Cgroups proporciona un mecanismo para administrar y monitorear los recursos del sistema. El rendimiento de la aplicación es cercano al rendimiento del sistema nativo debido al núcleo único compartido entre todas las instancias de contenedor de espacio de usuario, y la sobrecarga es solo para proporcionar un mecanismo para aislar los contenedores a través de cgroups. Los subsistemas de Linux particionados usando primitivas de grupo de control incluyen sistema de archivos, espacio de nombres de proceso, pila de red, nombre de host, IPC y usuarios.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Para comparar máquinas virtuales con contenedores, considere la operación de E / S durante una aplicación con proceso P en un entorno virtualizado. En el entorno clásico de virtualización del sistema (sin soporte de hardware), el proceso P se ejecutaría dentro de una máquina virtual invitada. La operación de E / S se enruta a través de la pila del sistema operativo invitado al dispositivo de E / S invitado emulado. La llamada de E / S es interceptada por un hipervisor que reenvía a través de la pila del sistema operativo host al dispositivo físico. En comparación, el contenedor se basa principalmente en el mecanismo de indirección proporcionado por las extensiones del marco del contenedor que se han incorporado al núcleo principal. Aquí, un solo núcleo se comparte entre múltiples contenedores (en comparación con el núcleo del sistema operativo individual en el sistema</a:t>
            </a:r>
            <a:endParaRPr/>
          </a:p>
          <a:p>
            <a:pPr indent="0" lvl="0" marL="0" rtl="0" algn="l">
              <a:spcBef>
                <a:spcPts val="0"/>
              </a:spcBef>
              <a:spcAft>
                <a:spcPts val="0"/>
              </a:spcAft>
              <a:buClr>
                <a:schemeClr val="dk1"/>
              </a:buClr>
              <a:buSzPts val="1100"/>
              <a:buFont typeface="Arial"/>
              <a:buNone/>
            </a:pPr>
            <a:r>
              <a:rPr lang="en"/>
              <a:t>maquinas virtuales). La figura 14.5 ofrece una visión general del flujo de datos de máquinas virtuales y contenedores.</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58" name="Shape 358"/>
        <p:cNvGrpSpPr/>
        <p:nvPr/>
      </p:nvGrpSpPr>
      <p:grpSpPr>
        <a:xfrm>
          <a:off x="0" y="0"/>
          <a:ext cx="0" cy="0"/>
          <a:chOff x="0" y="0"/>
          <a:chExt cx="0" cy="0"/>
        </a:xfrm>
      </p:grpSpPr>
      <p:sp>
        <p:nvSpPr>
          <p:cNvPr id="359" name="Google Shape;359;g617d81fcf4_3_1: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60" name="Google Shape;360;g617d81fcf4_3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 puede ver en el proceso 61700 aparece el proceso init que es el clásico proceso inicial de un Linux a partir de ahí está el árbol de procesos de la máquina con que corre el X e ID 168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7" name="Shape 97"/>
        <p:cNvGrpSpPr/>
        <p:nvPr/>
      </p:nvGrpSpPr>
      <p:grpSpPr>
        <a:xfrm>
          <a:off x="0" y="0"/>
          <a:ext cx="0" cy="0"/>
          <a:chOff x="0" y="0"/>
          <a:chExt cx="0" cy="0"/>
        </a:xfrm>
      </p:grpSpPr>
      <p:sp>
        <p:nvSpPr>
          <p:cNvPr id="98" name="Google Shape;98;gda99ca098_0_89: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99" name="Google Shape;99;gda99ca098_0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65" name="Shape 365"/>
        <p:cNvGrpSpPr/>
        <p:nvPr/>
      </p:nvGrpSpPr>
      <p:grpSpPr>
        <a:xfrm>
          <a:off x="0" y="0"/>
          <a:ext cx="0" cy="0"/>
          <a:chOff x="0" y="0"/>
          <a:chExt cx="0" cy="0"/>
        </a:xfrm>
      </p:grpSpPr>
      <p:sp>
        <p:nvSpPr>
          <p:cNvPr id="366" name="Google Shape;366;g617d81fcf4_6_1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617d81fcf4_6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t>Las dos características notables de los contenedores son las siguientes:</a:t>
            </a:r>
            <a:endParaRPr/>
          </a:p>
          <a:p>
            <a:pPr indent="488950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1. No hay necesidad de un SO huésped en el entorno del contenedor. Por lo tanto, los contenedores son livianos y tienen menos gastos generales en comparación con las máquinas virtuales.</a:t>
            </a:r>
            <a:endParaRPr/>
          </a:p>
          <a:p>
            <a:pPr indent="488950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2. El software de gestión de contenedores simplifica el procedimiento para la creación y gestión de contenedores. Debido a que son livianos, los contenedores son una alternativa atractiva a las máquinas virtuales. Una característica atractiva adicional de los contenedores es que proporcionan portabilidad de aplicaciones. Las aplicaciones en contenedores se pueden mover rápidamente de un sistema a otro.</a:t>
            </a:r>
            <a:endParaRPr/>
          </a:p>
          <a:p>
            <a:pPr indent="488950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Estos beneficios de contenedor no significan que los contenedores sean siempre una alternativa preferida a las máquinas virtuales, como lo demuestran las siguientes consideraciones:</a:t>
            </a:r>
            <a:endParaRPr/>
          </a:p>
          <a:p>
            <a:pPr indent="488950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 Las aplicaciones de contenedor solo son portátiles en los sistemas que admiten el mismo núcleo del sistema operativo con las mismas funciones de soporte de virtualización, lo que generalmente significa Linux. Por lo tanto, una aplicación de Windows en contenedor solo se ejecutaría en máquinas con Windows.</a:t>
            </a:r>
            <a:endParaRPr/>
          </a:p>
          <a:p>
            <a:pPr indent="488950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 Una máquina virtual puede requerir una configuración de núcleo única que no sea aplicable a otras máquinas virtuales en el host; Este requisito se aborda mediante el uso del SO huésped.</a:t>
            </a:r>
            <a:endParaRPr/>
          </a:p>
          <a:p>
            <a:pPr indent="4889500" lvl="0" marL="0" rtl="0" algn="l">
              <a:lnSpc>
                <a:spcPct val="115000"/>
              </a:lnSpc>
              <a:spcBef>
                <a:spcPts val="0"/>
              </a:spcBef>
              <a:spcAft>
                <a:spcPts val="0"/>
              </a:spcAft>
              <a:buClr>
                <a:schemeClr val="dk1"/>
              </a:buClr>
              <a:buSzPts val="1100"/>
              <a:buFont typeface="Arial"/>
              <a:buNone/>
            </a:pPr>
            <a:r>
              <a:t/>
            </a:r>
            <a:endParaRPr/>
          </a:p>
          <a:p>
            <a:pPr indent="0" lvl="0" marL="0" rtl="0" algn="l">
              <a:lnSpc>
                <a:spcPct val="115000"/>
              </a:lnSpc>
              <a:spcBef>
                <a:spcPts val="0"/>
              </a:spcBef>
              <a:spcAft>
                <a:spcPts val="0"/>
              </a:spcAft>
              <a:buClr>
                <a:schemeClr val="dk1"/>
              </a:buClr>
              <a:buSzPts val="1100"/>
              <a:buFont typeface="Arial"/>
              <a:buNone/>
            </a:pPr>
            <a:r>
              <a:rPr lang="en"/>
              <a:t>• Funciones de virtualización de VM en el borde del hardware y el sistema operativo. Es capaz de proporcionar un sólido aislamiento del rendimiento y garantías de seguridad con la interfaz estrecha entre máquinas virtuales e hipervisores. La contenedorización, que se encuentra entre el sistema operativo y las aplicaciones, incurre en una sobrecarga menor, pero potencialmente introduce mayores vulnerabilidades de seguridad</a:t>
            </a:r>
            <a:endParaRPr/>
          </a:p>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71" name="Shape 371"/>
        <p:cNvGrpSpPr/>
        <p:nvPr/>
      </p:nvGrpSpPr>
      <p:grpSpPr>
        <a:xfrm>
          <a:off x="0" y="0"/>
          <a:ext cx="0" cy="0"/>
          <a:chOff x="0" y="0"/>
          <a:chExt cx="0" cy="0"/>
        </a:xfrm>
      </p:grpSpPr>
      <p:sp>
        <p:nvSpPr>
          <p:cNvPr id="372" name="Google Shape;372;g617d81fcf4_6_1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73" name="Google Shape;373;g617d81fcf4_6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LXC </a:t>
            </a:r>
            <a:endParaRPr/>
          </a:p>
          <a:p>
            <a:pPr indent="457200" lvl="0" marL="0" rtl="0" algn="l">
              <a:spcBef>
                <a:spcPts val="0"/>
              </a:spcBef>
              <a:spcAft>
                <a:spcPts val="0"/>
              </a:spcAft>
              <a:buNone/>
            </a:pPr>
            <a:r>
              <a:rPr lang="en"/>
              <a:t>Un contenedor de Linux es un conjunto de uno o más procesos que se encuentran aislados del resto del sistema. Todos los archivos que se necesitan para ejecutarlos provienen de una imagen diferente, lo cual significa que los contenedores de Linux son móviles y homogéneos a medida que pasan de la etapa de desarrollo a la de prueba y, finalmente, a la de producción. Esto los hace mucho más rápidos que los procesos de desarrollo, los cuales necesitan replicar los entornos de prueba tradicionales.</a:t>
            </a:r>
            <a:endParaRPr/>
          </a:p>
          <a:p>
            <a:pPr indent="457200" lvl="0" marL="0" rtl="0" algn="l">
              <a:spcBef>
                <a:spcPts val="0"/>
              </a:spcBef>
              <a:spcAft>
                <a:spcPts val="0"/>
              </a:spcAft>
              <a:buNone/>
            </a:pPr>
            <a:r>
              <a:t/>
            </a:r>
            <a:endParaRPr/>
          </a:p>
          <a:p>
            <a:pPr indent="457200" lvl="0" marL="0" rtl="0" algn="l">
              <a:spcBef>
                <a:spcPts val="0"/>
              </a:spcBef>
              <a:spcAft>
                <a:spcPts val="0"/>
              </a:spcAft>
              <a:buNone/>
            </a:pPr>
            <a:r>
              <a:rPr lang="en"/>
              <a:t>Mientras que la virtualización permite que los sistemas operativos (Windows o Linux) se ejecuten simultáneamente en un solo sistema de hardware, los contenedores comparten el mismo kernel del sistema operativo y aíslan los procesos de las aplicaciones del resto del sistema. </a:t>
            </a:r>
            <a:endParaRPr/>
          </a:p>
          <a:p>
            <a:pPr indent="457200" lvl="0" marL="0" rtl="0" algn="l">
              <a:spcBef>
                <a:spcPts val="0"/>
              </a:spcBef>
              <a:spcAft>
                <a:spcPts val="0"/>
              </a:spcAft>
              <a:buNone/>
            </a:pPr>
            <a:r>
              <a:t/>
            </a:r>
            <a:endParaRPr/>
          </a:p>
          <a:p>
            <a:pPr indent="457200" lvl="0" marL="0" rtl="0" algn="l">
              <a:spcBef>
                <a:spcPts val="0"/>
              </a:spcBef>
              <a:spcAft>
                <a:spcPts val="0"/>
              </a:spcAft>
              <a:buNone/>
            </a:pPr>
            <a:r>
              <a:rPr lang="en"/>
              <a:t>Por ejemplo, los sistemas Linux ARM ejecutan contenedores de Linux ARM, los sistemas Linux x86 ejecutan contenedores de Linux x86, los sistemas Windows x86 ejecutan contenedores de Windows x86. Los contenedores de Linux son muy portátiles, pero deben ser compatibles con el sistema subyacente.</a:t>
            </a:r>
            <a:endParaRPr/>
          </a:p>
          <a:p>
            <a:pPr indent="457200" lvl="0" marL="0" rtl="0" algn="l">
              <a:spcBef>
                <a:spcPts val="0"/>
              </a:spcBef>
              <a:spcAft>
                <a:spcPts val="0"/>
              </a:spcAft>
              <a:buNone/>
            </a:pPr>
            <a:r>
              <a:t/>
            </a:r>
            <a:endParaRPr/>
          </a:p>
          <a:p>
            <a:pPr indent="457200" lvl="0" marL="0" rtl="0" algn="l">
              <a:spcBef>
                <a:spcPts val="0"/>
              </a:spcBef>
              <a:spcAft>
                <a:spcPts val="0"/>
              </a:spcAft>
              <a:buNone/>
            </a:pPr>
            <a:r>
              <a:rPr b="1" lang="en"/>
              <a:t>Cgroups:</a:t>
            </a:r>
            <a:r>
              <a:rPr lang="en"/>
              <a:t> es una herramienta para controlar la asignación de recursos a los procesos. Los grupos de control permiten definir jerarquías en las que se agrupan los procesos de manera que un administrador puede definir con gran detalle la manera en la que se asignan los recursos (no solo tiempo de atención de CPU, sino también I/O y memoria principal) o llevar la contabilidad de los mismos. </a:t>
            </a:r>
            <a:endParaRPr/>
          </a:p>
          <a:p>
            <a:pPr indent="457200" lvl="0" marL="0" rtl="0" algn="l">
              <a:spcBef>
                <a:spcPts val="0"/>
              </a:spcBef>
              <a:spcAft>
                <a:spcPts val="0"/>
              </a:spcAft>
              <a:buNone/>
            </a:pPr>
            <a:r>
              <a:t/>
            </a:r>
            <a:endParaRPr/>
          </a:p>
          <a:p>
            <a:pPr indent="457200" lvl="0" marL="0" rtl="0" algn="l">
              <a:spcBef>
                <a:spcPts val="0"/>
              </a:spcBef>
              <a:spcAft>
                <a:spcPts val="0"/>
              </a:spcAft>
              <a:buNone/>
            </a:pPr>
            <a:r>
              <a:rPr lang="en"/>
              <a:t>Cgroups usa: </a:t>
            </a:r>
            <a:r>
              <a:rPr b="1" lang="en"/>
              <a:t>systemd:</a:t>
            </a:r>
            <a:r>
              <a:rPr lang="en"/>
              <a:t> se puede utilizar como un sistema de inicio de Linux (el proceso init llamado por el núcleo o kernel de Linux para inicializar el espacio de usuario durante el proceso de arranque de Linux y gestionar posteriormente todos los demás procesos).</a:t>
            </a:r>
            <a:endParaRPr/>
          </a:p>
          <a:p>
            <a:pPr indent="457200" lvl="0" marL="0" rtl="0" algn="l">
              <a:spcBef>
                <a:spcPts val="0"/>
              </a:spcBef>
              <a:spcAft>
                <a:spcPts val="0"/>
              </a:spcAft>
              <a:buNone/>
            </a:pPr>
            <a:r>
              <a:rPr lang="en"/>
              <a:t>Proporciona un administrador de sistemas y servicios que se ejecuta como PID 1 e inicia el resto del sistema. systemd proporciona capacidades de paralelización agresivas, utiliza la activación de socket y D-Bus para iniciar servicios, ofrece init bajo demanda de demonios, realiza un seguimiento de los procesos mediante grupos de control de Linux, mantiene puntos de montaje y montaje automático e implementa un elaborado control de servicio basado en la dependencia transaccional lógica. systemd admite scripts de inicio SysV y LSB. Otras partes incluyen un demonio de inicio de sesión, utilidades para controlar la configuración básica del sistema, como el nombre de host, la fecha, la ubicación, mantener una lista de usuarios conectados y ejecutar contenedores y máquinas virtuales, cuentas del sistema, directorios y configuraciones de tiempo de ejecución, y demonios para administrar redes simples configuración, sincronización de tiempo de red, reenvío de registros y resolución de nombres.</a:t>
            </a:r>
            <a:endParaRPr/>
          </a:p>
          <a:p>
            <a:pPr indent="457200" lvl="0" marL="0" rtl="0" algn="l">
              <a:spcBef>
                <a:spcPts val="0"/>
              </a:spcBef>
              <a:spcAft>
                <a:spcPts val="0"/>
              </a:spcAft>
              <a:buNone/>
            </a:pPr>
            <a:r>
              <a:t/>
            </a:r>
            <a:endParaRPr/>
          </a:p>
          <a:p>
            <a:pPr indent="457200" lvl="0" marL="0" rtl="0" algn="l">
              <a:spcBef>
                <a:spcPts val="0"/>
              </a:spcBef>
              <a:spcAft>
                <a:spcPts val="0"/>
              </a:spcAft>
              <a:buNone/>
            </a:pPr>
            <a:r>
              <a:rPr b="1" lang="en"/>
              <a:t>namespace</a:t>
            </a:r>
            <a:r>
              <a:rPr lang="en"/>
              <a:t> es una capa de abstracción que hace que parezca que los procesos dentro de un determinado espacio de usuario tengan aislados sus propios recursos hardware. Los cambios en los recursos globales son visibles para procesos miembros del mismo namespace, pero no para procesos desplegados en distintos namespaces.</a:t>
            </a:r>
            <a:endParaRPr/>
          </a:p>
          <a:p>
            <a:pPr indent="457200" lvl="0" marL="0" rtl="0" algn="l">
              <a:spcBef>
                <a:spcPts val="0"/>
              </a:spcBef>
              <a:spcAft>
                <a:spcPts val="0"/>
              </a:spcAft>
              <a:buNone/>
            </a:pPr>
            <a:r>
              <a:rPr lang="en"/>
              <a:t>Cuando se necesita aislar un recurso hardware a un grupo de proceso (contenedor), este dependerá del tipo de namespace. Todos los procesos son asociados con un namespace y solo podrán utilizar los recursos únicamente asociados a ese namespace.</a:t>
            </a:r>
            <a:endParaRPr/>
          </a:p>
          <a:p>
            <a:pPr indent="457200" lvl="0" marL="0" rtl="0" algn="l">
              <a:spcBef>
                <a:spcPts val="0"/>
              </a:spcBef>
              <a:spcAft>
                <a:spcPts val="0"/>
              </a:spcAft>
              <a:buNone/>
            </a:pPr>
            <a:r>
              <a:t/>
            </a:r>
            <a:endParaRPr/>
          </a:p>
          <a:p>
            <a:pPr indent="457200" lvl="0" marL="0" rtl="0" algn="l">
              <a:spcBef>
                <a:spcPts val="0"/>
              </a:spcBef>
              <a:spcAft>
                <a:spcPts val="0"/>
              </a:spcAft>
              <a:buNone/>
            </a:pPr>
            <a:r>
              <a:rPr lang="en"/>
              <a:t>Desde la versión 3.8 del kernel de Linux existen 6 tipos de namespaces:</a:t>
            </a:r>
            <a:endParaRPr/>
          </a:p>
          <a:p>
            <a:pPr indent="457200" lvl="0" marL="0" rtl="0" algn="l">
              <a:spcBef>
                <a:spcPts val="0"/>
              </a:spcBef>
              <a:spcAft>
                <a:spcPts val="0"/>
              </a:spcAft>
              <a:buNone/>
            </a:pPr>
            <a:r>
              <a:t/>
            </a:r>
            <a:endParaRPr/>
          </a:p>
          <a:p>
            <a:pPr indent="457200" lvl="0" marL="0" rtl="0" algn="l">
              <a:spcBef>
                <a:spcPts val="0"/>
              </a:spcBef>
              <a:spcAft>
                <a:spcPts val="0"/>
              </a:spcAft>
              <a:buNone/>
            </a:pPr>
            <a:r>
              <a:rPr lang="en"/>
              <a:t>mnt: controla el aislamiento de los distintos puntos de montaje.</a:t>
            </a:r>
            <a:endParaRPr/>
          </a:p>
          <a:p>
            <a:pPr indent="457200" lvl="0" marL="0" rtl="0" algn="l">
              <a:spcBef>
                <a:spcPts val="0"/>
              </a:spcBef>
              <a:spcAft>
                <a:spcPts val="0"/>
              </a:spcAft>
              <a:buNone/>
            </a:pPr>
            <a:r>
              <a:rPr lang="en"/>
              <a:t>pid: encargado de asignar un nuevo PID a cada proceso.</a:t>
            </a:r>
            <a:endParaRPr/>
          </a:p>
          <a:p>
            <a:pPr indent="457200" lvl="0" marL="0" rtl="0" algn="l">
              <a:spcBef>
                <a:spcPts val="0"/>
              </a:spcBef>
              <a:spcAft>
                <a:spcPts val="0"/>
              </a:spcAft>
              <a:buNone/>
            </a:pPr>
            <a:r>
              <a:rPr lang="en"/>
              <a:t>net: proporciona el aislamiento de los recursos asociados con el networking (devices, IPv4, IPv6, etc…)</a:t>
            </a:r>
            <a:endParaRPr/>
          </a:p>
          <a:p>
            <a:pPr indent="457200" lvl="0" marL="0" rtl="0" algn="l">
              <a:spcBef>
                <a:spcPts val="0"/>
              </a:spcBef>
              <a:spcAft>
                <a:spcPts val="0"/>
              </a:spcAft>
              <a:buNone/>
            </a:pPr>
            <a:r>
              <a:rPr lang="en"/>
              <a:t>ipc: identificadores IPC de SysV</a:t>
            </a:r>
            <a:endParaRPr/>
          </a:p>
          <a:p>
            <a:pPr indent="457200" lvl="0" marL="0" rtl="0" algn="l">
              <a:spcBef>
                <a:spcPts val="0"/>
              </a:spcBef>
              <a:spcAft>
                <a:spcPts val="0"/>
              </a:spcAft>
              <a:buNone/>
            </a:pPr>
            <a:r>
              <a:rPr lang="en"/>
              <a:t>uts: nombres de hosts y dominios</a:t>
            </a:r>
            <a:endParaRPr/>
          </a:p>
          <a:p>
            <a:pPr indent="457200" lvl="0" marL="0" rtl="0" algn="l">
              <a:spcBef>
                <a:spcPts val="0"/>
              </a:spcBef>
              <a:spcAft>
                <a:spcPts val="0"/>
              </a:spcAft>
              <a:buNone/>
            </a:pPr>
            <a:r>
              <a:rPr lang="en"/>
              <a:t>user: identificadores de usuarios y grupos.</a:t>
            </a:r>
            <a:endParaRPr/>
          </a:p>
          <a:p>
            <a:pPr indent="457200" lvl="0" marL="0" rtl="0" algn="l">
              <a:spcBef>
                <a:spcPts val="0"/>
              </a:spcBef>
              <a:spcAft>
                <a:spcPts val="0"/>
              </a:spcAft>
              <a:buNone/>
            </a:pPr>
            <a:r>
              <a:rPr lang="en"/>
              <a:t>Podemos ver estos grupos bajo el directorio /proc/[PID]/ns/</a:t>
            </a:r>
            <a:endParaRPr/>
          </a:p>
          <a:p>
            <a:pPr indent="457200" lvl="0" marL="0" rtl="0" algn="l">
              <a:spcBef>
                <a:spcPts val="0"/>
              </a:spcBef>
              <a:spcAft>
                <a:spcPts val="0"/>
              </a:spcAft>
              <a:buNone/>
            </a:pPr>
            <a:r>
              <a:t/>
            </a:r>
            <a:endParaRPr/>
          </a:p>
          <a:p>
            <a:pPr indent="457200" lvl="0" marL="0" rtl="0" algn="l">
              <a:spcBef>
                <a:spcPts val="0"/>
              </a:spcBef>
              <a:spcAft>
                <a:spcPts val="0"/>
              </a:spcAft>
              <a:buNone/>
            </a:pPr>
            <a:r>
              <a:rPr lang="en"/>
              <a:t>En definitiva los namespace se utilizan para agrupar procesos incluyendo árboles de procesos, red, ID de usuario y sistemas de archivos montados, para posteriormente aislarlos a nivel de recursos del resto de procesos pertenecientes a otros namespaces.</a:t>
            </a:r>
            <a:endParaRPr/>
          </a:p>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390" name="Shape 390"/>
        <p:cNvGrpSpPr/>
        <p:nvPr/>
      </p:nvGrpSpPr>
      <p:grpSpPr>
        <a:xfrm>
          <a:off x="0" y="0"/>
          <a:ext cx="0" cy="0"/>
          <a:chOff x="0" y="0"/>
          <a:chExt cx="0" cy="0"/>
        </a:xfrm>
      </p:grpSpPr>
      <p:sp>
        <p:nvSpPr>
          <p:cNvPr id="391" name="Google Shape;391;g478ca0bfe5_1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392" name="Google Shape;392;g478ca0bfe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t>
            </a:r>
            <a:endParaRPr b="1"/>
          </a:p>
          <a:p>
            <a:pPr indent="-317500" lvl="0" marL="457200" rtl="0" algn="l">
              <a:spcBef>
                <a:spcPts val="0"/>
              </a:spcBef>
              <a:spcAft>
                <a:spcPts val="0"/>
              </a:spcAft>
              <a:buSzPts val="1400"/>
              <a:buChar char="●"/>
            </a:pPr>
            <a:r>
              <a:rPr lang="en"/>
              <a:t>LXC (Linux Containers) es una tecnología de virtualización a nivel de sistema operativo para Linux.</a:t>
            </a:r>
            <a:endParaRPr/>
          </a:p>
          <a:p>
            <a:pPr indent="-317500" lvl="0" marL="457200" rtl="0" algn="l">
              <a:spcBef>
                <a:spcPts val="0"/>
              </a:spcBef>
              <a:spcAft>
                <a:spcPts val="0"/>
              </a:spcAft>
              <a:buSzPts val="1400"/>
              <a:buChar char="●"/>
            </a:pPr>
            <a:r>
              <a:rPr lang="en"/>
              <a:t>LXC permite que un servidor físico ejecute múltiples instancias de sistemas operativos aislados, conocidos como Servidores Privados Virtuales (SPV o VPS en inglés) o Entornos Virtuales (EV).</a:t>
            </a:r>
            <a:endParaRPr/>
          </a:p>
          <a:p>
            <a:pPr indent="-317500" lvl="0" marL="457200" rtl="0" algn="l">
              <a:spcBef>
                <a:spcPts val="0"/>
              </a:spcBef>
              <a:spcAft>
                <a:spcPts val="0"/>
              </a:spcAft>
              <a:buSzPts val="1400"/>
              <a:buChar char="●"/>
            </a:pPr>
            <a:r>
              <a:rPr lang="en"/>
              <a:t>LXC no provee de una máquina virtual, más bien provee un entorno virtual que tiene su propio espacio de procesos y redes.</a:t>
            </a:r>
            <a:endParaRPr/>
          </a:p>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03" name="Shape 403"/>
        <p:cNvGrpSpPr/>
        <p:nvPr/>
      </p:nvGrpSpPr>
      <p:grpSpPr>
        <a:xfrm>
          <a:off x="0" y="0"/>
          <a:ext cx="0" cy="0"/>
          <a:chOff x="0" y="0"/>
          <a:chExt cx="0" cy="0"/>
        </a:xfrm>
      </p:grpSpPr>
      <p:sp>
        <p:nvSpPr>
          <p:cNvPr id="404" name="Google Shape;404;g478ca0bfe5_1_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478ca0bfe5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Un poco de historia de cargas… y portabilidad tangible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1" name="Shape 411"/>
        <p:cNvGrpSpPr/>
        <p:nvPr/>
      </p:nvGrpSpPr>
      <p:grpSpPr>
        <a:xfrm>
          <a:off x="0" y="0"/>
          <a:ext cx="0" cy="0"/>
          <a:chOff x="0" y="0"/>
          <a:chExt cx="0" cy="0"/>
        </a:xfrm>
      </p:grpSpPr>
      <p:sp>
        <p:nvSpPr>
          <p:cNvPr id="412" name="Google Shape;412;g478ca0bfe5_1_4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478ca0bfe5_1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Un poco de historia de cargas… y portabilidad tangible</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19" name="Shape 419"/>
        <p:cNvGrpSpPr/>
        <p:nvPr/>
      </p:nvGrpSpPr>
      <p:grpSpPr>
        <a:xfrm>
          <a:off x="0" y="0"/>
          <a:ext cx="0" cy="0"/>
          <a:chOff x="0" y="0"/>
          <a:chExt cx="0" cy="0"/>
        </a:xfrm>
      </p:grpSpPr>
      <p:sp>
        <p:nvSpPr>
          <p:cNvPr id="420" name="Google Shape;420;g478ca0bfe5_1_7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21" name="Google Shape;421;g478ca0bfe5_1_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La tecnología Docker se desarrolló a partir de la tecnología LXC, lo que la mayoría de las personas asocia con contenedores de Linux "tradicionales", aunque desde entonces se ha alejado de esa dependencia. LXC era útil como virtualización ligera. La tecnología Docker no solo aporta la capacidad de ejecutar contenedores; también facilita el proceso de creación y diseño de contenedores, de envío de imágenes y de creación de versiones de imágenes.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Los contenedores de Linux tradicionales usan un sistema init que puede gestionar varios procesos. Esto significa que las aplicaciones completas se pueden ejecutar como una sola. La tecnología Docker pretende que las aplicaciones se dividan en sus procesos individuales y ofrece las herramientas para hacerlo</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Con DOCKER, se puede usar los contenedores como máquinas virtuales extremadamente livianas y modulares. Además, obtiene flexibilidad con estos contenedores: puede crearlos, implementarlos, copiarlos y moverlos de un entorno a otro, lo cual le permite optimizar sus aplicaciones para la nube.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Actualmente, Docker es una popular propuesta tecnológica que ofrece mecanismos de  contenerización basado en tres características fundamentales:</a:t>
            </a:r>
            <a:endParaRPr>
              <a:solidFill>
                <a:schemeClr val="dk1"/>
              </a:solidFill>
            </a:endParaRPr>
          </a:p>
          <a:p>
            <a:pPr indent="0" lvl="0" marL="0" rtl="0" algn="l">
              <a:spcBef>
                <a:spcPts val="0"/>
              </a:spcBef>
              <a:spcAft>
                <a:spcPts val="0"/>
              </a:spcAft>
              <a:buNone/>
            </a:pPr>
            <a:r>
              <a:rPr lang="en">
                <a:solidFill>
                  <a:schemeClr val="dk1"/>
                </a:solidFill>
              </a:rPr>
              <a:t>– cgroups</a:t>
            </a:r>
            <a:endParaRPr>
              <a:solidFill>
                <a:schemeClr val="dk1"/>
              </a:solidFill>
            </a:endParaRPr>
          </a:p>
          <a:p>
            <a:pPr indent="0" lvl="0" marL="0" rtl="0" algn="l">
              <a:spcBef>
                <a:spcPts val="0"/>
              </a:spcBef>
              <a:spcAft>
                <a:spcPts val="0"/>
              </a:spcAft>
              <a:buNone/>
            </a:pPr>
            <a:r>
              <a:rPr lang="en">
                <a:solidFill>
                  <a:schemeClr val="dk1"/>
                </a:solidFill>
              </a:rPr>
              <a:t>– namespaces</a:t>
            </a:r>
            <a:endParaRPr>
              <a:solidFill>
                <a:schemeClr val="dk1"/>
              </a:solidFill>
            </a:endParaRPr>
          </a:p>
          <a:p>
            <a:pPr indent="0" lvl="0" marL="0" rtl="0" algn="l">
              <a:spcBef>
                <a:spcPts val="0"/>
              </a:spcBef>
              <a:spcAft>
                <a:spcPts val="0"/>
              </a:spcAft>
              <a:buNone/>
            </a:pPr>
            <a:r>
              <a:rPr lang="en">
                <a:solidFill>
                  <a:schemeClr val="dk1"/>
                </a:solidFill>
              </a:rPr>
              <a:t>– FileSystem</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Los siguientes conceptos son fundamentales para el análisis de la propuesta Docker:</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 Host: La máquina en donde corren los Contenedores</a:t>
            </a:r>
            <a:endParaRPr>
              <a:solidFill>
                <a:schemeClr val="dk1"/>
              </a:solidFill>
            </a:endParaRPr>
          </a:p>
          <a:p>
            <a:pPr indent="0" lvl="0" marL="0" rtl="0" algn="l">
              <a:spcBef>
                <a:spcPts val="0"/>
              </a:spcBef>
              <a:spcAft>
                <a:spcPts val="0"/>
              </a:spcAft>
              <a:buNone/>
            </a:pPr>
            <a:r>
              <a:rPr lang="en">
                <a:solidFill>
                  <a:schemeClr val="dk1"/>
                </a:solidFill>
              </a:rPr>
              <a:t>– Imagen: Binario que se usa como base para crear contenedores</a:t>
            </a:r>
            <a:endParaRPr>
              <a:solidFill>
                <a:schemeClr val="dk1"/>
              </a:solidFill>
            </a:endParaRPr>
          </a:p>
          <a:p>
            <a:pPr indent="0" lvl="0" marL="0" rtl="0" algn="l">
              <a:spcBef>
                <a:spcPts val="0"/>
              </a:spcBef>
              <a:spcAft>
                <a:spcPts val="0"/>
              </a:spcAft>
              <a:buNone/>
            </a:pPr>
            <a:r>
              <a:rPr lang="en">
                <a:solidFill>
                  <a:schemeClr val="dk1"/>
                </a:solidFill>
              </a:rPr>
              <a:t>– Contenedor: Binario creado a partir de una imagen</a:t>
            </a:r>
            <a:endParaRPr>
              <a:solidFill>
                <a:schemeClr val="dk1"/>
              </a:solidFill>
            </a:endParaRPr>
          </a:p>
          <a:p>
            <a:pPr indent="0" lvl="0" marL="0" rtl="0" algn="l">
              <a:spcBef>
                <a:spcPts val="0"/>
              </a:spcBef>
              <a:spcAft>
                <a:spcPts val="0"/>
              </a:spcAft>
              <a:buNone/>
            </a:pPr>
            <a:r>
              <a:rPr lang="en">
                <a:solidFill>
                  <a:schemeClr val="dk1"/>
                </a:solidFill>
              </a:rPr>
              <a:t>– Registro: Repositorio de imágenes</a:t>
            </a:r>
            <a:endParaRPr>
              <a:solidFill>
                <a:schemeClr val="dk1"/>
              </a:solidFill>
            </a:endParaRPr>
          </a:p>
          <a:p>
            <a:pPr indent="0" lvl="0" marL="0" rtl="0" algn="l">
              <a:spcBef>
                <a:spcPts val="0"/>
              </a:spcBef>
              <a:spcAft>
                <a:spcPts val="0"/>
              </a:spcAft>
              <a:buNone/>
            </a:pPr>
            <a:r>
              <a:rPr lang="en">
                <a:solidFill>
                  <a:schemeClr val="dk1"/>
                </a:solidFill>
              </a:rPr>
              <a:t>– Volumen: Espacio externo a un contenedor</a:t>
            </a:r>
            <a:endParaRPr>
              <a:solidFill>
                <a:schemeClr val="dk1"/>
              </a:solidFill>
            </a:endParaRPr>
          </a:p>
          <a:p>
            <a:pPr indent="0" lvl="0" marL="0" rtl="0" algn="l">
              <a:spcBef>
                <a:spcPts val="0"/>
              </a:spcBef>
              <a:spcAft>
                <a:spcPts val="0"/>
              </a:spcAft>
              <a:buNone/>
            </a:pPr>
            <a:r>
              <a:rPr lang="en">
                <a:solidFill>
                  <a:schemeClr val="dk1"/>
                </a:solidFill>
              </a:rPr>
              <a:t>– Dockerfile: Script usado para crear imágenes a partir de otras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36" name="Shape 436"/>
        <p:cNvGrpSpPr/>
        <p:nvPr/>
      </p:nvGrpSpPr>
      <p:grpSpPr>
        <a:xfrm>
          <a:off x="0" y="0"/>
          <a:ext cx="0" cy="0"/>
          <a:chOff x="0" y="0"/>
          <a:chExt cx="0" cy="0"/>
        </a:xfrm>
      </p:grpSpPr>
      <p:sp>
        <p:nvSpPr>
          <p:cNvPr id="437" name="Google Shape;437;g478ca0bfe5_1_5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38" name="Google Shape;438;g478ca0bfe5_1_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 principio, la arquitectura Docker se parecía bastante a LXC, donde en lugar de liblxc, habían implementado su propia biblioteca llamada libcontainer que proporcionaría el entorno de ejecución en múltiples distribuciones de Linux. Sin embargo, con el tiempo, han agregado múltiples capas de abstracción para adaptarse mejor al ecosistema de código abierto más grande y cumplir con los estándares de la industria. Actualmente, los dos componentes clave del motor Docker son: containerd y runC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Containerd:</a:t>
            </a:r>
            <a:endParaRPr/>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2"/>
              </a:rPr>
              <a:t>https://github.com/docker/containerd/blob/master/design/architecture.md</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rPr lang="en"/>
              <a:t> proveerá las primitivas core que permiten gestionar containers Linux y Windows:</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 Ejecución y supervisión de Containers</a:t>
            </a:r>
            <a:endParaRPr/>
          </a:p>
          <a:p>
            <a:pPr indent="0" lvl="0" marL="0" rtl="0" algn="l">
              <a:spcBef>
                <a:spcPts val="0"/>
              </a:spcBef>
              <a:spcAft>
                <a:spcPts val="0"/>
              </a:spcAft>
              <a:buClr>
                <a:schemeClr val="dk1"/>
              </a:buClr>
              <a:buSzPts val="1100"/>
              <a:buFont typeface="Arial"/>
              <a:buNone/>
            </a:pPr>
            <a:r>
              <a:rPr lang="en"/>
              <a:t>· Distribución de Imágenes</a:t>
            </a:r>
            <a:endParaRPr/>
          </a:p>
          <a:p>
            <a:pPr indent="0" lvl="0" marL="0" rtl="0" algn="l">
              <a:spcBef>
                <a:spcPts val="0"/>
              </a:spcBef>
              <a:spcAft>
                <a:spcPts val="0"/>
              </a:spcAft>
              <a:buClr>
                <a:schemeClr val="dk1"/>
              </a:buClr>
              <a:buSzPts val="1100"/>
              <a:buFont typeface="Arial"/>
              <a:buNone/>
            </a:pPr>
            <a:r>
              <a:rPr lang="en"/>
              <a:t>· Gestión de Interfaces de Red</a:t>
            </a:r>
            <a:endParaRPr/>
          </a:p>
          <a:p>
            <a:pPr indent="0" lvl="0" marL="0" rtl="0" algn="l">
              <a:spcBef>
                <a:spcPts val="0"/>
              </a:spcBef>
              <a:spcAft>
                <a:spcPts val="0"/>
              </a:spcAft>
              <a:buClr>
                <a:schemeClr val="dk1"/>
              </a:buClr>
              <a:buSzPts val="1100"/>
              <a:buFont typeface="Arial"/>
              <a:buNone/>
            </a:pPr>
            <a:r>
              <a:rPr lang="en"/>
              <a:t>· Almacenamiento local</a:t>
            </a:r>
            <a:endParaRPr/>
          </a:p>
          <a:p>
            <a:pPr indent="0" lvl="0" marL="0" rtl="0" algn="l">
              <a:spcBef>
                <a:spcPts val="0"/>
              </a:spcBef>
              <a:spcAft>
                <a:spcPts val="0"/>
              </a:spcAft>
              <a:buClr>
                <a:schemeClr val="dk1"/>
              </a:buClr>
              <a:buSzPts val="1100"/>
              <a:buFont typeface="Arial"/>
              <a:buNone/>
            </a:pPr>
            <a:r>
              <a:rPr lang="en"/>
              <a:t>· API native plumbing</a:t>
            </a:r>
            <a:endParaRPr/>
          </a:p>
          <a:p>
            <a:pPr indent="0" lvl="0" marL="0" rtl="0" algn="l">
              <a:spcBef>
                <a:spcPts val="0"/>
              </a:spcBef>
              <a:spcAft>
                <a:spcPts val="0"/>
              </a:spcAft>
              <a:buClr>
                <a:schemeClr val="dk1"/>
              </a:buClr>
              <a:buSzPts val="1100"/>
              <a:buFont typeface="Arial"/>
              <a:buNone/>
            </a:pPr>
            <a:r>
              <a:rPr lang="en"/>
              <a:t>· Soporte OCI completo</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b="1" lang="en"/>
              <a:t>runC:</a:t>
            </a:r>
            <a:endParaRPr b="1"/>
          </a:p>
          <a:p>
            <a:pPr indent="0" lvl="0" marL="0" rtl="0" algn="l">
              <a:spcBef>
                <a:spcPts val="0"/>
              </a:spcBef>
              <a:spcAft>
                <a:spcPts val="0"/>
              </a:spcAft>
              <a:buNone/>
            </a:pPr>
            <a:r>
              <a:t/>
            </a:r>
            <a:endParaRPr/>
          </a:p>
          <a:p>
            <a:pPr indent="0" lvl="0" marL="0" rtl="0" algn="l">
              <a:spcBef>
                <a:spcPts val="0"/>
              </a:spcBef>
              <a:spcAft>
                <a:spcPts val="0"/>
              </a:spcAft>
              <a:buNone/>
            </a:pPr>
            <a:r>
              <a:rPr lang="en" u="sng">
                <a:solidFill>
                  <a:schemeClr val="hlink"/>
                </a:solidFill>
                <a:hlinkClick r:id="rId3"/>
              </a:rPr>
              <a:t>https://github.com/opencontainers/runc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es una herramienta CLI para generar y ejecutar contenedores de acuerdo con la especificación OCI.</a:t>
            </a:r>
            <a:endParaRPr/>
          </a:p>
          <a:p>
            <a:pPr indent="0" lvl="0" marL="0" rtl="0" algn="l">
              <a:spcBef>
                <a:spcPts val="0"/>
              </a:spcBef>
              <a:spcAft>
                <a:spcPts val="0"/>
              </a:spcAft>
              <a:buNone/>
            </a:pPr>
            <a:r>
              <a:rPr lang="en"/>
              <a:t>Open Container Initiative Distribution</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2" name="Shape 442"/>
        <p:cNvGrpSpPr/>
        <p:nvPr/>
      </p:nvGrpSpPr>
      <p:grpSpPr>
        <a:xfrm>
          <a:off x="0" y="0"/>
          <a:ext cx="0" cy="0"/>
          <a:chOff x="0" y="0"/>
          <a:chExt cx="0" cy="0"/>
        </a:xfrm>
      </p:grpSpPr>
      <p:sp>
        <p:nvSpPr>
          <p:cNvPr id="443" name="Google Shape;443;g478ca0bfe5_1_8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44" name="Google Shape;444;g478ca0bfe5_1_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Pros de Docker: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t>Modularidad</a:t>
            </a:r>
            <a:endParaRPr/>
          </a:p>
          <a:p>
            <a:pPr indent="0" lvl="0" marL="0" rtl="0" algn="l">
              <a:spcBef>
                <a:spcPts val="0"/>
              </a:spcBef>
              <a:spcAft>
                <a:spcPts val="0"/>
              </a:spcAft>
              <a:buNone/>
            </a:pPr>
            <a:r>
              <a:rPr lang="en"/>
              <a:t>El enfoque Docker para la creación de contenedores se centra en la capacidad de tomar una parte de una aplicación, para actualizarla o repararla, sin necesidad de tomar la aplicación completa. Además de este enfoque basado en los microservicios, puede compartir procesos entre varias aplicaciones de la misma forma que funciona la arquitectura orientada al servicio (SOA).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Control de versiones de imágenes y capas</a:t>
            </a:r>
            <a:endParaRPr/>
          </a:p>
          <a:p>
            <a:pPr indent="0" lvl="0" marL="0" rtl="0" algn="l">
              <a:spcBef>
                <a:spcPts val="0"/>
              </a:spcBef>
              <a:spcAft>
                <a:spcPts val="0"/>
              </a:spcAft>
              <a:buNone/>
            </a:pPr>
            <a:r>
              <a:rPr lang="en"/>
              <a:t>Cada archivo de imagen de Docker se compone de una serie de capas. Estas capas se combinan en una sola imagen. Una capa se crea cuando la imagen cambia. Cada vez que un usuario especifica un comando, como ejecutar o copiar, se crea una nueva capa.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Docker reutiliza estas capas para construir nuevos contenedores, lo cual hace mucho más rápido el proceso de construcción. Los cambios intermedios se comparten entre imágenes, mejorando aún más la velocidad, el tamaño y la eficiencia. El control de versiones es inherente a la creación de capas. Cada vez que se produce un cambio nuevo, básicamente, usted tiene un registro de cambios incorporado: control completo de sus imágenes de contenedor.</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Restauración</a:t>
            </a:r>
            <a:endParaRPr/>
          </a:p>
          <a:p>
            <a:pPr indent="0" lvl="0" marL="0" rtl="0" algn="l">
              <a:spcBef>
                <a:spcPts val="0"/>
              </a:spcBef>
              <a:spcAft>
                <a:spcPts val="0"/>
              </a:spcAft>
              <a:buNone/>
            </a:pPr>
            <a:r>
              <a:rPr lang="en"/>
              <a:t>Probablemente la mejor parte de la creación de capas es la capacidad de restaurar. Toda imagen tiene capas. ¿No le gusta la iteración actual de una imagen? Restáurela a la versión anterior. Esto es compatible con un enfoque de desarrollo ágil y permite hacer realidad la integración e implementación continuas (CI/CD) desde una perspectiva de las herramientas.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Implementación rápida</a:t>
            </a:r>
            <a:endParaRPr/>
          </a:p>
          <a:p>
            <a:pPr indent="0" lvl="0" marL="0" rtl="0" algn="l">
              <a:spcBef>
                <a:spcPts val="0"/>
              </a:spcBef>
              <a:spcAft>
                <a:spcPts val="0"/>
              </a:spcAft>
              <a:buNone/>
            </a:pPr>
            <a:r>
              <a:rPr lang="en"/>
              <a:t>Solía demorar días desarrollar un nuevo hardware, ejecutarlo, proveerlo y facilitarlo. Y el nivel de esfuerzo y sobrecarga era extenuante. Los contenedores basados en Docker pueden reducir el tiempo de implementación a segundos. Al crear un contenedor para cada proceso, puede compartir rápidamente los procesos similares con nuevas aplicaciones. Y, debido a que un SO no necesita iniciarse para agregar o mover un contenedor, los tiempos de implementación son sustancialmente inferiores. Además, con la velocidad de implementación, puede crear y destruir la información creada por sus contenedores sin preocupación, de forma fácil y rentable.</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48" name="Shape 448"/>
        <p:cNvGrpSpPr/>
        <p:nvPr/>
      </p:nvGrpSpPr>
      <p:grpSpPr>
        <a:xfrm>
          <a:off x="0" y="0"/>
          <a:ext cx="0" cy="0"/>
          <a:chOff x="0" y="0"/>
          <a:chExt cx="0" cy="0"/>
        </a:xfrm>
      </p:grpSpPr>
      <p:sp>
        <p:nvSpPr>
          <p:cNvPr id="449" name="Google Shape;449;g478ca0bfe5_1_10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478ca0bfe5_1_1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Docker daemon: se ejecuta en un host</a:t>
            </a:r>
            <a:endParaRPr/>
          </a:p>
          <a:p>
            <a:pPr indent="0" lvl="0" marL="0" rtl="0" algn="l">
              <a:spcBef>
                <a:spcPts val="0"/>
              </a:spcBef>
              <a:spcAft>
                <a:spcPts val="0"/>
              </a:spcAft>
              <a:buNone/>
            </a:pPr>
            <a:r>
              <a:rPr lang="en"/>
              <a:t>Cliente: se conecta al demonio y es la interfaz de usuario principal</a:t>
            </a:r>
            <a:endParaRPr/>
          </a:p>
          <a:p>
            <a:pPr indent="0" lvl="0" marL="0" rtl="0" algn="l">
              <a:spcBef>
                <a:spcPts val="0"/>
              </a:spcBef>
              <a:spcAft>
                <a:spcPts val="0"/>
              </a:spcAft>
              <a:buNone/>
            </a:pPr>
            <a:r>
              <a:rPr lang="en"/>
              <a:t>Imágenes: plantilla de solo lectura utilizada para crear contenedores</a:t>
            </a:r>
            <a:endParaRPr/>
          </a:p>
          <a:p>
            <a:pPr indent="0" lvl="0" marL="0" rtl="0" algn="l">
              <a:spcBef>
                <a:spcPts val="0"/>
              </a:spcBef>
              <a:spcAft>
                <a:spcPts val="0"/>
              </a:spcAft>
              <a:buNone/>
            </a:pPr>
            <a:r>
              <a:rPr lang="en"/>
              <a:t>Contenedores: instancia ejecutable de una imagen Docker</a:t>
            </a:r>
            <a:endParaRPr/>
          </a:p>
          <a:p>
            <a:pPr indent="0" lvl="0" marL="0" rtl="0" algn="l">
              <a:spcBef>
                <a:spcPts val="0"/>
              </a:spcBef>
              <a:spcAft>
                <a:spcPts val="0"/>
              </a:spcAft>
              <a:buNone/>
            </a:pPr>
            <a:r>
              <a:rPr lang="en"/>
              <a:t>Registro: registro privado o público de imágenes Docker</a:t>
            </a:r>
            <a:endParaRPr/>
          </a:p>
          <a:p>
            <a:pPr indent="0" lvl="0" marL="0" rtl="0" algn="l">
              <a:spcBef>
                <a:spcPts val="0"/>
              </a:spcBef>
              <a:spcAft>
                <a:spcPts val="0"/>
              </a:spcAft>
              <a:buNone/>
            </a:pPr>
            <a:r>
              <a:rPr lang="en"/>
              <a:t>Servicios: un servicio de programación llamado Swarm que permite la implementación de múltiples hosts y múltiples contenedores</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Para construir, versionar y distribuir imágenes, implementar y administrar contenedores y empaquetar aplicaciones y todas sus dependencias en la imagen. Las 3 herramientas clave del cliente Docker son: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Dockerfile : un archivo de texto que contiene todos los comandos que un usuario podría llamar en la línea de comandos para ensamblar una imagen.</a:t>
            </a:r>
            <a:endParaRPr/>
          </a:p>
          <a:p>
            <a:pPr indent="0" lvl="0" marL="0" rtl="0" algn="l">
              <a:spcBef>
                <a:spcPts val="0"/>
              </a:spcBef>
              <a:spcAft>
                <a:spcPts val="0"/>
              </a:spcAft>
              <a:buNone/>
            </a:pPr>
            <a:r>
              <a:rPr lang="en"/>
              <a:t>Docker CLI : esta es la interfaz principal para usar todas las funciones de Docker.</a:t>
            </a:r>
            <a:endParaRPr/>
          </a:p>
          <a:p>
            <a:pPr indent="0" lvl="0" marL="0" rtl="0" algn="l">
              <a:spcBef>
                <a:spcPts val="0"/>
              </a:spcBef>
              <a:spcAft>
                <a:spcPts val="0"/>
              </a:spcAft>
              <a:buNone/>
            </a:pPr>
            <a:r>
              <a:rPr lang="en"/>
              <a:t>Docker Compose : una herramienta para definir y ejecutar aplicaciones Docker de contenedores múltiples mediante un simple archivo YAML.</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54" name="Shape 454"/>
        <p:cNvGrpSpPr/>
        <p:nvPr/>
      </p:nvGrpSpPr>
      <p:grpSpPr>
        <a:xfrm>
          <a:off x="0" y="0"/>
          <a:ext cx="0" cy="0"/>
          <a:chOff x="0" y="0"/>
          <a:chExt cx="0" cy="0"/>
        </a:xfrm>
      </p:grpSpPr>
      <p:sp>
        <p:nvSpPr>
          <p:cNvPr id="455" name="Google Shape;455;g478ca0bfe5_1_1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56" name="Google Shape;456;g478ca0bfe5_1_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t>Registro de imagen</a:t>
            </a:r>
            <a:endParaRPr/>
          </a:p>
          <a:p>
            <a:pPr indent="0" lvl="0" marL="0" rtl="0" algn="l">
              <a:spcBef>
                <a:spcPts val="0"/>
              </a:spcBef>
              <a:spcAft>
                <a:spcPts val="0"/>
              </a:spcAft>
              <a:buNone/>
            </a:pPr>
            <a:r>
              <a:rPr lang="en"/>
              <a:t>Uno de los componentes clave de la arquitectura de Docker es el registro de imágenes, que almacena y le permite distribuir imágenes de Docker. Docker proporciona un registro de imágenes privadas y una versión alojada públicamente de este registro llamada Docker Hub que es accesible para todos los usuarios de Docker. Además, el cliente Docker está directamente integrado con Docker Hub</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da99ca098_0_94: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da99ca098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1" name="Shape 461"/>
        <p:cNvGrpSpPr/>
        <p:nvPr/>
      </p:nvGrpSpPr>
      <p:grpSpPr>
        <a:xfrm>
          <a:off x="0" y="0"/>
          <a:ext cx="0" cy="0"/>
          <a:chOff x="0" y="0"/>
          <a:chExt cx="0" cy="0"/>
        </a:xfrm>
      </p:grpSpPr>
      <p:sp>
        <p:nvSpPr>
          <p:cNvPr id="462" name="Google Shape;462;g478ca0bfe5_1_12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63" name="Google Shape;463;g478ca0bfe5_1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 tecnología de contenerización contribuye con la relativamente reciente capa operativa denominada “devOps”</a:t>
            </a:r>
            <a:endParaRPr/>
          </a:p>
          <a:p>
            <a:pPr indent="0" lvl="0" marL="0" rtl="0" algn="l">
              <a:spcBef>
                <a:spcPts val="0"/>
              </a:spcBef>
              <a:spcAft>
                <a:spcPts val="0"/>
              </a:spcAft>
              <a:buNone/>
            </a:pPr>
            <a:r>
              <a:rPr lang="en"/>
              <a:t>• Acelera y simplifica el proceso de despliegue de binarios en una variedad de ambientes de manera simultánea, eficiente, independiente y transparente</a:t>
            </a:r>
            <a:endParaRPr/>
          </a:p>
          <a:p>
            <a:pPr indent="0" lvl="0" marL="0" rtl="0" algn="l">
              <a:spcBef>
                <a:spcPts val="0"/>
              </a:spcBef>
              <a:spcAft>
                <a:spcPts val="0"/>
              </a:spcAft>
              <a:buNone/>
            </a:pPr>
            <a:r>
              <a:rPr lang="en"/>
              <a:t>• Garantiza que los resultados locales sean consistentes con los obtenidos en despliegues remotos</a:t>
            </a:r>
            <a:endParaRPr/>
          </a:p>
          <a:p>
            <a:pPr indent="0" lvl="0" marL="0" rtl="0" algn="l">
              <a:spcBef>
                <a:spcPts val="0"/>
              </a:spcBef>
              <a:spcAft>
                <a:spcPts val="0"/>
              </a:spcAft>
              <a:buNone/>
            </a:pPr>
            <a:r>
              <a:rPr lang="en"/>
              <a:t>• Realiza y hace concreto el proceso de despliegue continuo (continuous deployment) justo después de que se efectuó exitosamente el proceso de integración continua (continuous integration)</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67" name="Shape 467"/>
        <p:cNvGrpSpPr/>
        <p:nvPr/>
      </p:nvGrpSpPr>
      <p:grpSpPr>
        <a:xfrm>
          <a:off x="0" y="0"/>
          <a:ext cx="0" cy="0"/>
          <a:chOff x="0" y="0"/>
          <a:chExt cx="0" cy="0"/>
        </a:xfrm>
      </p:grpSpPr>
      <p:sp>
        <p:nvSpPr>
          <p:cNvPr id="468" name="Google Shape;468;g617d81fcf4_6_2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69" name="Google Shape;469;g617d81fcf4_6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472" name="Shape 472"/>
        <p:cNvGrpSpPr/>
        <p:nvPr/>
      </p:nvGrpSpPr>
      <p:grpSpPr>
        <a:xfrm>
          <a:off x="0" y="0"/>
          <a:ext cx="0" cy="0"/>
          <a:chOff x="0" y="0"/>
          <a:chExt cx="0" cy="0"/>
        </a:xfrm>
      </p:grpSpPr>
      <p:sp>
        <p:nvSpPr>
          <p:cNvPr id="473" name="Google Shape;473;g12d8114f47_0_17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474" name="Google Shape;474;g12d8114f47_0_1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12" name="Shape 512"/>
        <p:cNvGrpSpPr/>
        <p:nvPr/>
      </p:nvGrpSpPr>
      <p:grpSpPr>
        <a:xfrm>
          <a:off x="0" y="0"/>
          <a:ext cx="0" cy="0"/>
          <a:chOff x="0" y="0"/>
          <a:chExt cx="0" cy="0"/>
        </a:xfrm>
      </p:grpSpPr>
      <p:sp>
        <p:nvSpPr>
          <p:cNvPr id="513" name="Google Shape;513;g12d8114f47_0_11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14" name="Google Shape;514;g12d8114f47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44" name="Shape 544"/>
        <p:cNvGrpSpPr/>
        <p:nvPr/>
      </p:nvGrpSpPr>
      <p:grpSpPr>
        <a:xfrm>
          <a:off x="0" y="0"/>
          <a:ext cx="0" cy="0"/>
          <a:chOff x="0" y="0"/>
          <a:chExt cx="0" cy="0"/>
        </a:xfrm>
      </p:grpSpPr>
      <p:sp>
        <p:nvSpPr>
          <p:cNvPr id="545" name="Google Shape;545;g12f4ebb01f_1_8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46" name="Google Shape;546;g12f4ebb01f_1_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50" name="Shape 550"/>
        <p:cNvGrpSpPr/>
        <p:nvPr/>
      </p:nvGrpSpPr>
      <p:grpSpPr>
        <a:xfrm>
          <a:off x="0" y="0"/>
          <a:ext cx="0" cy="0"/>
          <a:chOff x="0" y="0"/>
          <a:chExt cx="0" cy="0"/>
        </a:xfrm>
      </p:grpSpPr>
      <p:sp>
        <p:nvSpPr>
          <p:cNvPr id="551" name="Google Shape;551;g12f4d3f7b2_2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52" name="Google Shape;552;g12f4d3f7b2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62" name="Shape 562"/>
        <p:cNvGrpSpPr/>
        <p:nvPr/>
      </p:nvGrpSpPr>
      <p:grpSpPr>
        <a:xfrm>
          <a:off x="0" y="0"/>
          <a:ext cx="0" cy="0"/>
          <a:chOff x="0" y="0"/>
          <a:chExt cx="0" cy="0"/>
        </a:xfrm>
      </p:grpSpPr>
      <p:sp>
        <p:nvSpPr>
          <p:cNvPr id="563" name="Google Shape;563;g12f4d3f7b2_2_6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64" name="Google Shape;564;g12f4d3f7b2_2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593" name="Shape 593"/>
        <p:cNvGrpSpPr/>
        <p:nvPr/>
      </p:nvGrpSpPr>
      <p:grpSpPr>
        <a:xfrm>
          <a:off x="0" y="0"/>
          <a:ext cx="0" cy="0"/>
          <a:chOff x="0" y="0"/>
          <a:chExt cx="0" cy="0"/>
        </a:xfrm>
      </p:grpSpPr>
      <p:sp>
        <p:nvSpPr>
          <p:cNvPr id="594" name="Google Shape;594;g12f4ebb01f_1_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595" name="Google Shape;595;g12f4ebb01f_1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La reasignación de DMA traduce la dirección de la solicitud de DMA entrante a la dirección de memoria física correcta y realiza comprobaciones de permisos para acceder a esa dirección física, en función de la información proporcionada por el software del sistema.</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Intel VT-d permite que el software del sistema cree múltiples dominios de protección DMA. Cada dominio de protección es un entorno aislado que contiene un subconjunto de la memoria física del host. Dependiendo del modelo de uso del software, un dominio de protección DMA puede representar la memoria asignada a una máquina virtual (VM), o la memoria DMA asignada por un controlador del sistema operativo invitado que se ejecuta en una VM o como parte de la propia VMM. La arquitectura VT-d permite que el software del sistema asigne uno o más dispositivos de E / S a un dominio de protección. El aislamiento de DMA se logra restringiendo el acceso a la memoria física de un dominio de protección desde dispositivos de E / S no asignados mediante tablas de traducción de direcciones. Esto proporciona el aislamiento necesario para garantizar la separación entre los recursos informáticos de cada máquina virtual.</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Cuando un dispositivo de E / S determinado intenta obtener acceso a una determinada ubicación de memoria, el hardware de reasignación de DMA busca en las tablas de traducción de direcciones el permiso de acceso de ese dispositivo a ese dominio de protección específico. Si el dispositivo intenta acceder fuera del rango permitido, el hardware de reasignación de DMA bloquea el acceso e informa una falla al software del sistema. Por favor vea la Figura 1.</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Clr>
                <a:schemeClr val="dk1"/>
              </a:buClr>
              <a:buSzPts val="1100"/>
              <a:buFont typeface="Arial"/>
              <a:buNone/>
            </a:pPr>
            <a:r>
              <a:rPr lang="en"/>
              <a:t>Para mejorar el rendimiento, se almacenan en caché las entradas de estructura de reasignación que se usan con frecuencia, como la asignación de dispositivos de E / S a dominios de protección y entradas de tabla de páginas para la traducción de direcciones DMA. VT-d también admite la especificación de Servicios de traducción de direcciones (ATS) del Grupo de interés especial de interconexión de componentes periféricos (PCI-SIG), que especifica los medios estándar para permitir el almacenamiento en caché de las traducciones DMA específicas del dispositivo en el dispositivo de punto final.</a:t>
            </a:r>
            <a:endParaRPr/>
          </a:p>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17" name="Shape 617"/>
        <p:cNvGrpSpPr/>
        <p:nvPr/>
      </p:nvGrpSpPr>
      <p:grpSpPr>
        <a:xfrm>
          <a:off x="0" y="0"/>
          <a:ext cx="0" cy="0"/>
          <a:chOff x="0" y="0"/>
          <a:chExt cx="0" cy="0"/>
        </a:xfrm>
      </p:grpSpPr>
      <p:sp>
        <p:nvSpPr>
          <p:cNvPr id="618" name="Google Shape;618;g618c29d3ff_0_2: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19" name="Google Shape;619;g618c29d3ff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2.3.2 Asignación directa</a:t>
            </a:r>
            <a:endParaRPr b="1">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Tales problemas pueden reducirse exponiendo directamente el hardware al SO huésped y ejecutando un controlador de dispositivo nativo.</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Intel ha agregado mejoras para facilitar la traducción de la memoria y garantizar la protección de la memoria que permite que un dispositivo DMA directamente desde / hacia la memoria del host. Estas mejoras proporcionan la capacidad de omitir la capa de emulación de E / S de VMM y pueden dar como resultado un rendimiento mejor  para las máquinas virtuales.</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457200" lvl="0" marL="0" rtl="0" algn="l">
              <a:lnSpc>
                <a:spcPct val="115000"/>
              </a:lnSpc>
              <a:spcBef>
                <a:spcPts val="0"/>
              </a:spcBef>
              <a:spcAft>
                <a:spcPts val="0"/>
              </a:spcAft>
              <a:buClr>
                <a:schemeClr val="dk1"/>
              </a:buClr>
              <a:buSzPts val="1100"/>
              <a:buFont typeface="Arial"/>
              <a:buNone/>
            </a:pPr>
            <a:r>
              <a:rPr lang="en">
                <a:solidFill>
                  <a:schemeClr val="dk1"/>
                </a:solidFill>
              </a:rPr>
              <a:t>Ver Figura 3.</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Una característica de la tecnología Intel® VT-x permite que una VM tenga acceso directo a una dirección física (si así lo configura VMM).</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Esta capacidad permite que un controlador de dispositivo dentro de una VM pueda escribir directamente en los registros del dispositivo IO (como la configuración de descriptores DMA).</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Intel® VT-d proporciona una capacidad similar para que los dispositivos IO puedan escribir directamente en el espacio de memoria de una máquina virtual, por ejemplo, una operación DMA.</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El mecanismo para realizar la asignación directa varía de un proveedor a otro. Sin embargo, la idea básica es que el VMM utiliza y configura tecnologías como Intel® VT-x e Intel® VT-d para realizar la traducción de direcciones al enviar datos desde y hacia un dispositivo IO.</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b="1" lang="en">
                <a:solidFill>
                  <a:schemeClr val="dk1"/>
                </a:solidFill>
              </a:rPr>
              <a:t>2.3.2.1 Inconvenientes para la asignación directa</a:t>
            </a:r>
            <a:endParaRPr b="1">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Una preocupación con la asignación directa es que tiene una escalabilidad limitada; un dispositivo físico solo se puede asignar a una VM.</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Por ejemplo, una NIC de doble puerto permite la asignación directa a dos máquinas virtuales (un puerto por máquina virtual).</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Sin embargo, todavía hay un límite fundamental para el número de E / S</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dispositivos que se pueden colocar en un sistema.</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Considere por un momento un servidor: puede tener 4 CPU físicas, con unos 12 núcleos por CPU. Si usa la regla general de una VM por núcleo, es posible que se estén ejecutando 48 VM.</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Si desea tener una asignación directa a cada una de esas máquinas virtuales, necesitaría 48 puertos físicos.</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44" name="Shape 644"/>
        <p:cNvGrpSpPr/>
        <p:nvPr/>
      </p:nvGrpSpPr>
      <p:grpSpPr>
        <a:xfrm>
          <a:off x="0" y="0"/>
          <a:ext cx="0" cy="0"/>
          <a:chOff x="0" y="0"/>
          <a:chExt cx="0" cy="0"/>
        </a:xfrm>
      </p:grpSpPr>
      <p:sp>
        <p:nvSpPr>
          <p:cNvPr id="645" name="Google Shape;645;g12f4ebb01f_1_5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46" name="Google Shape;646;g12f4ebb01f_1_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a:solidFill>
                  <a:schemeClr val="dk1"/>
                </a:solidFill>
              </a:rPr>
              <a:t>3.1 Objetivos de SR-IOV</a:t>
            </a:r>
            <a:endParaRPr b="1">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El objetivo de la especificación PCI-SIG SR-IOV es estandarizar una forma de evitar la participación de VMM en el movimiento de datos al proporcionar espacio de memoria independiente, interrupciones y flujos DMA para cada máquina virtual. La arquitectura SR-IOV está diseñada para permitir que un dispositivo admita múltiples funciones virtuales (VF) y se prestó mucha atención a minimizar el costo de hardware de cada función adicional.</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SR-IOV presenta dos nuevos tipos de funciones:</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Funciones físicas (PF): son funciones PCIe completas que incluyen la capacidad extendida SR-IOV. La capacidad se utiliza para configurar y administrar la funcionalidad SR-IOV.</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 Funciones virtuales (VF): son funciones PCIe "ligeras" que contienen los recursos necesarios para el movimiento de datos pero que tienen un conjunto de recursos de configuración cuidadosamente minimizado.</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3.2 Descripción general de SR-IOV</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El método de virtualización de asignación directa proporciona E / S muy rápidas. Sin embargo, impide compartir dispositivos de E / S.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SR-IOV proporciona un mecanismo por el cual una función de raíz única (por ejemplo, un único puerto Ethernet) puede parecer múltiples dispositivos físicos separados.</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Se puede configurar un dispositivo compatible con SR-IOV (generalmente por el VMM) para que aparezca en el espacio de configuración PCI como múltiples funciones, cada una con su propio espacio de configuración completo con Registros de direcciones base (BAR).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El VMM asigna uno o más VF a una VM asignando el espacio de configuración real de los VF al espacio de configuración presentado a la máquina virtual por el VMM.</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rPr lang="en">
                <a:solidFill>
                  <a:schemeClr val="dk1"/>
                </a:solidFill>
              </a:rPr>
              <a:t>Ver Figura 5.</a:t>
            </a:r>
            <a:endParaRPr>
              <a:solidFill>
                <a:schemeClr val="dk1"/>
              </a:solidFill>
            </a:endParaRPr>
          </a:p>
          <a:p>
            <a:pPr indent="228600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
                <a:solidFill>
                  <a:schemeClr val="dk1"/>
                </a:solidFill>
              </a:rPr>
              <a:t>Los dispositivos con capacidad SR-IOV proporcionan números configurables de VF independientes, cada uno con su propio espacio de configuración PCI. El VMM asigna uno o más VF a una máquina virtual. </a:t>
            </a:r>
            <a:endParaRPr>
              <a:solidFill>
                <a:schemeClr val="dk1"/>
              </a:solidFill>
            </a:endParaRPr>
          </a:p>
          <a:p>
            <a:pPr indent="0" lvl="0" marL="0" rtl="0" algn="l">
              <a:lnSpc>
                <a:spcPct val="115000"/>
              </a:lnSpc>
              <a:spcBef>
                <a:spcPts val="0"/>
              </a:spcBef>
              <a:spcAft>
                <a:spcPts val="0"/>
              </a:spcAft>
              <a:buNone/>
            </a:pPr>
            <a:r>
              <a:rPr lang="en">
                <a:solidFill>
                  <a:schemeClr val="dk1"/>
                </a:solidFill>
              </a:rPr>
              <a:t>Las tecnologías de traducción de memoria como las de Intel® VT-x e Intel® VT-d proporcionan técnicas asistidas por hardware para permitir transferencias directas de DMA desde y hacia la VM, evitando así el cambio de software en la VMM.</a:t>
            </a:r>
            <a:endParaRPr>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9" name="Shape 109"/>
        <p:cNvGrpSpPr/>
        <p:nvPr/>
      </p:nvGrpSpPr>
      <p:grpSpPr>
        <a:xfrm>
          <a:off x="0" y="0"/>
          <a:ext cx="0" cy="0"/>
          <a:chOff x="0" y="0"/>
          <a:chExt cx="0" cy="0"/>
        </a:xfrm>
      </p:grpSpPr>
      <p:sp>
        <p:nvSpPr>
          <p:cNvPr id="110" name="Google Shape;110;g617d81fcf4_0_0: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617d81fcf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Desde el punto d vista de las VMs transforma los recursos físicos en recursos lógicos o virtuales.</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697" name="Shape 697"/>
        <p:cNvGrpSpPr/>
        <p:nvPr/>
      </p:nvGrpSpPr>
      <p:grpSpPr>
        <a:xfrm>
          <a:off x="0" y="0"/>
          <a:ext cx="0" cy="0"/>
          <a:chOff x="0" y="0"/>
          <a:chExt cx="0" cy="0"/>
        </a:xfrm>
      </p:grpSpPr>
      <p:sp>
        <p:nvSpPr>
          <p:cNvPr id="698" name="Google Shape;698;g12f4ebb01f_1_17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12f4ebb01f_1_1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48" name="Shape 748"/>
        <p:cNvGrpSpPr/>
        <p:nvPr/>
      </p:nvGrpSpPr>
      <p:grpSpPr>
        <a:xfrm>
          <a:off x="0" y="0"/>
          <a:ext cx="0" cy="0"/>
          <a:chOff x="0" y="0"/>
          <a:chExt cx="0" cy="0"/>
        </a:xfrm>
      </p:grpSpPr>
      <p:sp>
        <p:nvSpPr>
          <p:cNvPr id="749" name="Google Shape;749;g618c29d3ff_0_6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50" name="Google Shape;750;g618c29d3ff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53" name="Shape 753"/>
        <p:cNvGrpSpPr/>
        <p:nvPr/>
      </p:nvGrpSpPr>
      <p:grpSpPr>
        <a:xfrm>
          <a:off x="0" y="0"/>
          <a:ext cx="0" cy="0"/>
          <a:chOff x="0" y="0"/>
          <a:chExt cx="0" cy="0"/>
        </a:xfrm>
      </p:grpSpPr>
      <p:sp>
        <p:nvSpPr>
          <p:cNvPr id="754" name="Google Shape;754;g12f4ebb01f_1_5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55" name="Google Shape;755;g12f4ebb01f_1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0" name="Shape 760"/>
        <p:cNvGrpSpPr/>
        <p:nvPr/>
      </p:nvGrpSpPr>
      <p:grpSpPr>
        <a:xfrm>
          <a:off x="0" y="0"/>
          <a:ext cx="0" cy="0"/>
          <a:chOff x="0" y="0"/>
          <a:chExt cx="0" cy="0"/>
        </a:xfrm>
      </p:grpSpPr>
      <p:sp>
        <p:nvSpPr>
          <p:cNvPr id="761" name="Google Shape;761;g12f4ebb01f_1_248: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62" name="Google Shape;762;g12f4ebb01f_1_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68" name="Shape 768"/>
        <p:cNvGrpSpPr/>
        <p:nvPr/>
      </p:nvGrpSpPr>
      <p:grpSpPr>
        <a:xfrm>
          <a:off x="0" y="0"/>
          <a:ext cx="0" cy="0"/>
          <a:chOff x="0" y="0"/>
          <a:chExt cx="0" cy="0"/>
        </a:xfrm>
      </p:grpSpPr>
      <p:sp>
        <p:nvSpPr>
          <p:cNvPr id="769" name="Google Shape;769;g12f4ebb01f_1_22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70" name="Google Shape;770;g12f4ebb01f_1_2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781" name="Shape 781"/>
        <p:cNvGrpSpPr/>
        <p:nvPr/>
      </p:nvGrpSpPr>
      <p:grpSpPr>
        <a:xfrm>
          <a:off x="0" y="0"/>
          <a:ext cx="0" cy="0"/>
          <a:chOff x="0" y="0"/>
          <a:chExt cx="0" cy="0"/>
        </a:xfrm>
      </p:grpSpPr>
      <p:sp>
        <p:nvSpPr>
          <p:cNvPr id="782" name="Google Shape;782;g12f4ebb01f_1_24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783" name="Google Shape;783;g12f4ebb01f_1_2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07" name="Shape 807"/>
        <p:cNvGrpSpPr/>
        <p:nvPr/>
      </p:nvGrpSpPr>
      <p:grpSpPr>
        <a:xfrm>
          <a:off x="0" y="0"/>
          <a:ext cx="0" cy="0"/>
          <a:chOff x="0" y="0"/>
          <a:chExt cx="0" cy="0"/>
        </a:xfrm>
      </p:grpSpPr>
      <p:sp>
        <p:nvSpPr>
          <p:cNvPr id="808" name="Google Shape;808;gdaad14428_2_126: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09" name="Google Shape;809;gdaad14428_2_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2" name="Shape 812"/>
        <p:cNvGrpSpPr/>
        <p:nvPr/>
      </p:nvGrpSpPr>
      <p:grpSpPr>
        <a:xfrm>
          <a:off x="0" y="0"/>
          <a:ext cx="0" cy="0"/>
          <a:chOff x="0" y="0"/>
          <a:chExt cx="0" cy="0"/>
        </a:xfrm>
      </p:grpSpPr>
      <p:sp>
        <p:nvSpPr>
          <p:cNvPr id="813" name="Google Shape;813;g12f4ebb01f_1_25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14" name="Google Shape;814;g12f4ebb01f_1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18" name="Shape 818"/>
        <p:cNvGrpSpPr/>
        <p:nvPr/>
      </p:nvGrpSpPr>
      <p:grpSpPr>
        <a:xfrm>
          <a:off x="0" y="0"/>
          <a:ext cx="0" cy="0"/>
          <a:chOff x="0" y="0"/>
          <a:chExt cx="0" cy="0"/>
        </a:xfrm>
      </p:grpSpPr>
      <p:sp>
        <p:nvSpPr>
          <p:cNvPr id="819" name="Google Shape;819;g12d8114f47_0_0: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20" name="Google Shape;820;g12d8114f4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5" name="Shape 825"/>
        <p:cNvGrpSpPr/>
        <p:nvPr/>
      </p:nvGrpSpPr>
      <p:grpSpPr>
        <a:xfrm>
          <a:off x="0" y="0"/>
          <a:ext cx="0" cy="0"/>
          <a:chOff x="0" y="0"/>
          <a:chExt cx="0" cy="0"/>
        </a:xfrm>
      </p:grpSpPr>
      <p:sp>
        <p:nvSpPr>
          <p:cNvPr id="826" name="Google Shape;826;gdaad14428_2_15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827" name="Google Shape;827;gdaad14428_2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1" name="Shape 131"/>
        <p:cNvGrpSpPr/>
        <p:nvPr/>
      </p:nvGrpSpPr>
      <p:grpSpPr>
        <a:xfrm>
          <a:off x="0" y="0"/>
          <a:ext cx="0" cy="0"/>
          <a:chOff x="0" y="0"/>
          <a:chExt cx="0" cy="0"/>
        </a:xfrm>
      </p:grpSpPr>
      <p:sp>
        <p:nvSpPr>
          <p:cNvPr id="132" name="Google Shape;132;g617d81fcf4_1_277:notes"/>
          <p:cNvSpPr/>
          <p:nvPr>
            <p:ph idx="2" type="sldImg"/>
          </p:nvPr>
        </p:nvSpPr>
        <p:spPr>
          <a:xfrm>
            <a:off x="1143300"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617d81fcf4_1_2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Hardware heredado: </a:t>
            </a:r>
            <a:r>
              <a:rPr lang="en"/>
              <a:t>las aplicaciones creadas para hardware heredado todavía se pueden ejecutar virtualizando (emulando) el hardware heredado, lo que permite la retirada del hardware antiguo. </a:t>
            </a:r>
            <a:endParaRPr/>
          </a:p>
          <a:p>
            <a:pPr indent="0" lvl="0" marL="0" rtl="0" algn="l">
              <a:spcBef>
                <a:spcPts val="0"/>
              </a:spcBef>
              <a:spcAft>
                <a:spcPts val="0"/>
              </a:spcAft>
              <a:buNone/>
            </a:pPr>
            <a:r>
              <a:rPr b="1" lang="en"/>
              <a:t>Implementación rápida:</a:t>
            </a:r>
            <a:r>
              <a:rPr lang="en"/>
              <a:t> mientras que puede llevar semanas o más implementar nuevos servidores en una infraestructura, una nueva VM puede implementarse en cuestión de minutos. una VM consta de archivos. Al duplicar esos archivos, en un entorno virtual hay una copia perfecta del servidor disponible. </a:t>
            </a:r>
            <a:endParaRPr/>
          </a:p>
          <a:p>
            <a:pPr indent="0" lvl="0" marL="0" rtl="0" algn="l">
              <a:spcBef>
                <a:spcPts val="0"/>
              </a:spcBef>
              <a:spcAft>
                <a:spcPts val="0"/>
              </a:spcAft>
              <a:buNone/>
            </a:pPr>
            <a:r>
              <a:rPr b="1" lang="en"/>
              <a:t>Versatilidad: </a:t>
            </a:r>
            <a:r>
              <a:rPr lang="en"/>
              <a:t>el uso del hardware se puede optimizar maximizando el número de clases de aplicaciones que puede manejar una sola computadora.</a:t>
            </a:r>
            <a:endParaRPr/>
          </a:p>
          <a:p>
            <a:pPr indent="0" lvl="0" marL="0" rtl="0" algn="l">
              <a:spcBef>
                <a:spcPts val="0"/>
              </a:spcBef>
              <a:spcAft>
                <a:spcPts val="0"/>
              </a:spcAft>
              <a:buNone/>
            </a:pPr>
            <a:r>
              <a:rPr b="1" lang="en"/>
              <a:t>Consolidación: </a:t>
            </a:r>
            <a:r>
              <a:rPr lang="en"/>
              <a:t>un recurso de gran capacidad o alta velocidad, como un  servidor se puede usar de manera más eficiente al compartir el recurso entre múltiples aplicaciones simultáneamente.</a:t>
            </a:r>
            <a:endParaRPr/>
          </a:p>
          <a:p>
            <a:pPr indent="0" lvl="0" marL="0" rtl="0" algn="l">
              <a:spcBef>
                <a:spcPts val="0"/>
              </a:spcBef>
              <a:spcAft>
                <a:spcPts val="0"/>
              </a:spcAft>
              <a:buNone/>
            </a:pPr>
            <a:r>
              <a:t/>
            </a:r>
            <a:endParaRPr/>
          </a:p>
          <a:p>
            <a:pPr indent="0" lvl="0" marL="0" rtl="0" algn="l">
              <a:lnSpc>
                <a:spcPct val="115000"/>
              </a:lnSpc>
              <a:spcBef>
                <a:spcPts val="0"/>
              </a:spcBef>
              <a:spcAft>
                <a:spcPts val="0"/>
              </a:spcAft>
              <a:buClr>
                <a:schemeClr val="dk1"/>
              </a:buClr>
              <a:buSzPts val="1100"/>
              <a:buFont typeface="Arial"/>
              <a:buNone/>
            </a:pPr>
            <a:r>
              <a:rPr b="1" lang="en"/>
              <a:t>Agregación: </a:t>
            </a:r>
            <a:r>
              <a:rPr lang="en"/>
              <a:t>la virtualización facilita la combinación de múltiples recursos en un solo recurso virtual, como en el caso de la virtualización del almacenamiento.</a:t>
            </a:r>
            <a:endParaRPr/>
          </a:p>
          <a:p>
            <a:pPr indent="0" lvl="0" marL="0" rtl="0" algn="l">
              <a:lnSpc>
                <a:spcPct val="115000"/>
              </a:lnSpc>
              <a:spcBef>
                <a:spcPts val="0"/>
              </a:spcBef>
              <a:spcAft>
                <a:spcPts val="0"/>
              </a:spcAft>
              <a:buClr>
                <a:schemeClr val="dk1"/>
              </a:buClr>
              <a:buSzPts val="1100"/>
              <a:buFont typeface="Arial"/>
              <a:buNone/>
            </a:pPr>
            <a:r>
              <a:rPr b="1" lang="en"/>
              <a:t> Dinámica: </a:t>
            </a:r>
            <a:r>
              <a:rPr lang="en"/>
              <a:t>con el uso de máquinas virtuales, los recursos de hardware pueden asignarse fácilmente de forma dinámica. Esto mejora el equilibrio de carga y la tolerancia a fallas.</a:t>
            </a:r>
            <a:endParaRPr/>
          </a:p>
          <a:p>
            <a:pPr indent="0" lvl="0" marL="0" rtl="0" algn="l">
              <a:lnSpc>
                <a:spcPct val="115000"/>
              </a:lnSpc>
              <a:spcBef>
                <a:spcPts val="0"/>
              </a:spcBef>
              <a:spcAft>
                <a:spcPts val="0"/>
              </a:spcAft>
              <a:buClr>
                <a:schemeClr val="dk1"/>
              </a:buClr>
              <a:buSzPts val="1100"/>
              <a:buFont typeface="Arial"/>
              <a:buNone/>
            </a:pPr>
            <a:r>
              <a:rPr b="1" lang="en"/>
              <a:t> Facilidad de administración:</a:t>
            </a:r>
            <a:r>
              <a:rPr lang="en"/>
              <a:t> las máquinas virtuales facilitan la implementación y las pruebas de software.</a:t>
            </a:r>
            <a:endParaRPr/>
          </a:p>
          <a:p>
            <a:pPr indent="0" lvl="0" marL="0" rtl="0" algn="l">
              <a:lnSpc>
                <a:spcPct val="115000"/>
              </a:lnSpc>
              <a:spcBef>
                <a:spcPts val="0"/>
              </a:spcBef>
              <a:spcAft>
                <a:spcPts val="0"/>
              </a:spcAft>
              <a:buClr>
                <a:schemeClr val="dk1"/>
              </a:buClr>
              <a:buSzPts val="1100"/>
              <a:buFont typeface="Arial"/>
              <a:buNone/>
            </a:pPr>
            <a:r>
              <a:rPr lang="en"/>
              <a:t> </a:t>
            </a:r>
            <a:r>
              <a:rPr b="1" lang="en"/>
              <a:t>Mayor disponibilidad:</a:t>
            </a:r>
            <a:r>
              <a:rPr lang="en"/>
              <a:t> los hosts de máquinas virtuales se agrupan para formar grupos de recursos informáticos. Varias máquinas virtuales están alojadas en cada uno de estos servidores y, en el caso de una falla del servidor físico, las máquinas virtuales en el host fallido pueden reiniciarse rápida y automáticamente en otro host en el clúster. En comparación con proporcionar este tipo de disponibilidad para un servidor físico, los entornos virtuales pueden proporcionar mayor disponibilidad a un costo significativamente menor y con menos complejidad.</a:t>
            </a:r>
            <a:endParaRPr/>
          </a:p>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7" name="Shape 137"/>
        <p:cNvGrpSpPr/>
        <p:nvPr/>
      </p:nvGrpSpPr>
      <p:grpSpPr>
        <a:xfrm>
          <a:off x="0" y="0"/>
          <a:ext cx="0" cy="0"/>
          <a:chOff x="0" y="0"/>
          <a:chExt cx="0" cy="0"/>
        </a:xfrm>
      </p:grpSpPr>
      <p:sp>
        <p:nvSpPr>
          <p:cNvPr id="138" name="Google Shape;138;g12d8114f47_0_9: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39" name="Google Shape;139;g12d8114f47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3" name="Shape 143"/>
        <p:cNvGrpSpPr/>
        <p:nvPr/>
      </p:nvGrpSpPr>
      <p:grpSpPr>
        <a:xfrm>
          <a:off x="0" y="0"/>
          <a:ext cx="0" cy="0"/>
          <a:chOff x="0" y="0"/>
          <a:chExt cx="0" cy="0"/>
        </a:xfrm>
      </p:grpSpPr>
      <p:sp>
        <p:nvSpPr>
          <p:cNvPr id="144" name="Google Shape;144;g12d8114f47_0_15: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2d8114f47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5" name="Shape 155"/>
        <p:cNvGrpSpPr/>
        <p:nvPr/>
      </p:nvGrpSpPr>
      <p:grpSpPr>
        <a:xfrm>
          <a:off x="0" y="0"/>
          <a:ext cx="0" cy="0"/>
          <a:chOff x="0" y="0"/>
          <a:chExt cx="0" cy="0"/>
        </a:xfrm>
      </p:grpSpPr>
      <p:sp>
        <p:nvSpPr>
          <p:cNvPr id="156" name="Google Shape;156;g617d81fcf4_1_303: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617d81fcf4_1_3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a:t>Administración de ejecución de máquinas virtuales:</a:t>
            </a:r>
            <a:r>
              <a:rPr lang="en"/>
              <a:t> incluye la programación de máquinas virtuales para la ejecución, administración de memoria virtual para garantizar el aislamiento de la máquina virtual de otras máquinas virtuales, cambio de contexto entre varios estados del procesador. También incluye el aislamiento de máquinas virtuales para evitar conflictos en el uso de recursos y la emulación de temporizadores y mecanismos de interrupción.</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b="1" lang="en"/>
              <a:t>Emulación de dispositivos y control de acceso:</a:t>
            </a:r>
            <a:r>
              <a:rPr lang="en"/>
              <a:t> emulando todos los dispositivos de red y almacenamiento (bloque) que los diferentes controladores nativos en las máquinas virtuales esperan, mediando el acceso a los dispositivos físicos por diferentes máquinas virtuales.</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b="1" lang="en"/>
              <a:t>Ejecución de operaciones privilegiadas por hipervisor para máquinas virtuales invitadas:</a:t>
            </a:r>
            <a:r>
              <a:rPr lang="en"/>
              <a:t> Ciertas operaciones invocadas por sistemas operativos invitados, en lugar de ser ejecutadas directamente por el hardware del host, pueden ser ejecutadas en su nombre por el hipervisor, debido a su naturaleza privilegiada.</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b="1" lang="en"/>
              <a:t>Gestión de máquinas virtuales (también denominada gestión del ciclo de vida de la máquina virtual):</a:t>
            </a:r>
            <a:r>
              <a:rPr lang="en"/>
              <a:t> configuración de máquinas virtuales invitadas y control de los estados de la máquina virtual (por ejemplo, Inicio, Pausa y Detener).</a:t>
            </a:r>
            <a:endParaRPr/>
          </a:p>
          <a:p>
            <a:pPr indent="0" lvl="0" marL="0" rtl="0" algn="l">
              <a:lnSpc>
                <a:spcPct val="115000"/>
              </a:lnSpc>
              <a:spcBef>
                <a:spcPts val="0"/>
              </a:spcBef>
              <a:spcAft>
                <a:spcPts val="0"/>
              </a:spcAft>
              <a:buNone/>
            </a:pPr>
            <a:r>
              <a:t/>
            </a:r>
            <a:endParaRPr/>
          </a:p>
          <a:p>
            <a:pPr indent="0" lvl="0" marL="0" rtl="0" algn="l">
              <a:lnSpc>
                <a:spcPct val="115000"/>
              </a:lnSpc>
              <a:spcBef>
                <a:spcPts val="0"/>
              </a:spcBef>
              <a:spcAft>
                <a:spcPts val="0"/>
              </a:spcAft>
              <a:buNone/>
            </a:pPr>
            <a:r>
              <a:rPr b="1" lang="en"/>
              <a:t>Administración de la plataforma del hipervisor y el software del hipervisor:</a:t>
            </a:r>
            <a:r>
              <a:rPr lang="en"/>
              <a:t> implica la configuración de parámetros para las interacciones del usuario con el host del hipervisor, así como con el software del hipervisor.</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1" name="Shape 161"/>
        <p:cNvGrpSpPr/>
        <p:nvPr/>
      </p:nvGrpSpPr>
      <p:grpSpPr>
        <a:xfrm>
          <a:off x="0" y="0"/>
          <a:ext cx="0" cy="0"/>
          <a:chOff x="0" y="0"/>
          <a:chExt cx="0" cy="0"/>
        </a:xfrm>
      </p:grpSpPr>
      <p:sp>
        <p:nvSpPr>
          <p:cNvPr id="162" name="Google Shape;162;g617d81fcf4_1_374:notes"/>
          <p:cNvSpPr/>
          <p:nvPr>
            <p:ph idx="2" type="sldImg"/>
          </p:nvPr>
        </p:nvSpPr>
        <p:spPr>
          <a:xfrm>
            <a:off x="1143309" y="685800"/>
            <a:ext cx="4572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617d81fcf4_1_3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1600200" lvl="0" marL="0" rtl="0" algn="l">
              <a:lnSpc>
                <a:spcPct val="115000"/>
              </a:lnSpc>
              <a:spcBef>
                <a:spcPts val="0"/>
              </a:spcBef>
              <a:spcAft>
                <a:spcPts val="0"/>
              </a:spcAft>
              <a:buNone/>
            </a:pPr>
            <a:r>
              <a:rPr b="1" lang="en">
                <a:solidFill>
                  <a:schemeClr val="dk1"/>
                </a:solidFill>
              </a:rPr>
              <a:t>Hipervisor tipo 1:</a:t>
            </a:r>
            <a:r>
              <a:rPr lang="en">
                <a:solidFill>
                  <a:schemeClr val="dk1"/>
                </a:solidFill>
              </a:rPr>
              <a:t> hay dos tipos de hipervisores, que se distinguen por si hay un sistema operativo entre el hipervisor y el host. Un hipervisor tipo 1 (consulte la Figura 14.2a) se carga como una capa de software directamente en un servidor físico, al igual que se carga un sistema operativo. El hipervisor tipo 1 puede controlar directamente los recursos físicos del host. Una vez que está instalado y configurado, el servidor es capaz de admitir máquinas virtuales como invitados. En entornos maduros, donde los hosts de virtualización se agrupan para una mayor disponibilidad y equilibrio de carga, se puede organizar un hipervisor en un nuevo host. Luego, ese nuevo host se une a un clúster existente y las máquinas virtuales pueden ser trasladado al nuevo host sin ninguna interrupción del servicio. Algunos ejemplos de hipervisores de tipo 1 son VMware ESXi, Microsoft Hyper-V y las diversas variantes de Xen.</a:t>
            </a:r>
            <a:endParaRPr>
              <a:solidFill>
                <a:schemeClr val="dk1"/>
              </a:solidFill>
            </a:endParaRPr>
          </a:p>
          <a:p>
            <a:pPr indent="1600200" lvl="0" marL="0" rtl="0" algn="l">
              <a:lnSpc>
                <a:spcPct val="115000"/>
              </a:lnSpc>
              <a:spcBef>
                <a:spcPts val="0"/>
              </a:spcBef>
              <a:spcAft>
                <a:spcPts val="0"/>
              </a:spcAft>
              <a:buNone/>
            </a:pPr>
            <a:r>
              <a:t/>
            </a:r>
            <a:endParaRPr>
              <a:solidFill>
                <a:schemeClr val="dk1"/>
              </a:solidFill>
            </a:endParaRPr>
          </a:p>
          <a:p>
            <a:pPr indent="1600200" lvl="0" marL="0" rtl="0" algn="l">
              <a:lnSpc>
                <a:spcPct val="115000"/>
              </a:lnSpc>
              <a:spcBef>
                <a:spcPts val="0"/>
              </a:spcBef>
              <a:spcAft>
                <a:spcPts val="0"/>
              </a:spcAft>
              <a:buNone/>
            </a:pPr>
            <a:r>
              <a:rPr b="1" lang="en">
                <a:solidFill>
                  <a:schemeClr val="dk1"/>
                </a:solidFill>
              </a:rPr>
              <a:t>Hipervisor tipo 2:</a:t>
            </a:r>
            <a:r>
              <a:rPr lang="en">
                <a:solidFill>
                  <a:schemeClr val="dk1"/>
                </a:solidFill>
              </a:rPr>
              <a:t> un hipervisor tipo 2 explota los recursos y funciones de un sistema operativo host y se ejecuta como un módulo de software en la parte superior del sistema operativo (consulte la Figura 14.2b). Se basa en el sistema operativo para manejar todas las interacciones de hardware en nombre del hipervisor. Algunos ejemplos de hipervisores tipo 2 son VMware Workstation y Oracle VM Virtual Box.</a:t>
            </a:r>
            <a:endParaRPr>
              <a:solidFill>
                <a:schemeClr val="dk1"/>
              </a:solidFill>
            </a:endParaRPr>
          </a:p>
          <a:p>
            <a:pPr indent="1600200" lvl="0" marL="0" rtl="0" algn="l">
              <a:lnSpc>
                <a:spcPct val="115000"/>
              </a:lnSpc>
              <a:spcBef>
                <a:spcPts val="0"/>
              </a:spcBef>
              <a:spcAft>
                <a:spcPts val="0"/>
              </a:spcAft>
              <a:buNone/>
            </a:pPr>
            <a:r>
              <a:t/>
            </a:r>
            <a:endParaRPr>
              <a:solidFill>
                <a:schemeClr val="dk1"/>
              </a:solidFill>
            </a:endParaRPr>
          </a:p>
          <a:p>
            <a:pPr indent="1600200" lvl="0" marL="0" rtl="0" algn="l">
              <a:lnSpc>
                <a:spcPct val="115000"/>
              </a:lnSpc>
              <a:spcBef>
                <a:spcPts val="0"/>
              </a:spcBef>
              <a:spcAft>
                <a:spcPts val="0"/>
              </a:spcAft>
              <a:buNone/>
            </a:pPr>
            <a:r>
              <a:rPr b="1" lang="en">
                <a:solidFill>
                  <a:schemeClr val="dk1"/>
                </a:solidFill>
              </a:rPr>
              <a:t>Las diferencias clave entre los dos tipos de hipervisor son las siguientes:</a:t>
            </a:r>
            <a:endParaRPr b="1">
              <a:solidFill>
                <a:schemeClr val="dk1"/>
              </a:solidFill>
            </a:endParaRPr>
          </a:p>
          <a:p>
            <a:pPr indent="1600200" lvl="0" marL="0" rtl="0" algn="l">
              <a:lnSpc>
                <a:spcPct val="115000"/>
              </a:lnSpc>
              <a:spcBef>
                <a:spcPts val="0"/>
              </a:spcBef>
              <a:spcAft>
                <a:spcPts val="0"/>
              </a:spcAft>
              <a:buNone/>
            </a:pPr>
            <a:r>
              <a:t/>
            </a:r>
            <a:endParaRPr b="1">
              <a:solidFill>
                <a:schemeClr val="dk1"/>
              </a:solidFill>
            </a:endParaRPr>
          </a:p>
          <a:p>
            <a:pPr indent="1600200" lvl="0" marL="0" rtl="0" algn="l">
              <a:lnSpc>
                <a:spcPct val="115000"/>
              </a:lnSpc>
              <a:spcBef>
                <a:spcPts val="0"/>
              </a:spcBef>
              <a:spcAft>
                <a:spcPts val="0"/>
              </a:spcAft>
              <a:buNone/>
            </a:pPr>
            <a:r>
              <a:rPr lang="en">
                <a:solidFill>
                  <a:schemeClr val="dk1"/>
                </a:solidFill>
              </a:rPr>
              <a:t>-Típicamente, los hipervisores tipo 1 funcionan mejor que los hipervisores tipo 2. Debido a que un hipervisor tipo 1 no compite por recursos con un sistema operativo, hay más recursos disponibles en el host y, por extensión, se pueden alojar más máquinas virtuales en un servidor de virtualización utilizando un hipervisor tipo 1.</a:t>
            </a:r>
            <a:endParaRPr>
              <a:solidFill>
                <a:schemeClr val="dk1"/>
              </a:solidFill>
            </a:endParaRPr>
          </a:p>
          <a:p>
            <a:pPr indent="1600200" lvl="0" marL="0" rtl="0" algn="l">
              <a:lnSpc>
                <a:spcPct val="115000"/>
              </a:lnSpc>
              <a:spcBef>
                <a:spcPts val="0"/>
              </a:spcBef>
              <a:spcAft>
                <a:spcPts val="0"/>
              </a:spcAft>
              <a:buNone/>
            </a:pPr>
            <a:r>
              <a:t/>
            </a:r>
            <a:endParaRPr>
              <a:solidFill>
                <a:schemeClr val="dk1"/>
              </a:solidFill>
            </a:endParaRPr>
          </a:p>
          <a:p>
            <a:pPr indent="1600200" lvl="0" marL="0" rtl="0" algn="l">
              <a:lnSpc>
                <a:spcPct val="115000"/>
              </a:lnSpc>
              <a:spcBef>
                <a:spcPts val="0"/>
              </a:spcBef>
              <a:spcAft>
                <a:spcPts val="0"/>
              </a:spcAft>
              <a:buNone/>
            </a:pPr>
            <a:r>
              <a:rPr lang="en">
                <a:solidFill>
                  <a:schemeClr val="dk1"/>
                </a:solidFill>
              </a:rPr>
              <a:t>- Los hipervisores tipo 1 también se consideran más seguros que los hipervisores tipo 2. Las máquinas virtuales en un hipervisor tipo 1 realizan solicitudes de recursos que se manejan de forma externa a ese invitado, y no pueden afectar a otras máquinas virtuales o al hipervisor con el que son compatibles. Esto no es necesariamente cierto para las máquinas virtuales en un hipervisor tipo 2, y un huésped malintencionado podría afectar más que a sí mismo.</a:t>
            </a:r>
            <a:endParaRPr>
              <a:solidFill>
                <a:schemeClr val="dk1"/>
              </a:solidFill>
            </a:endParaRPr>
          </a:p>
          <a:p>
            <a:pPr indent="1600200" lvl="0" marL="0" rtl="0" algn="l">
              <a:lnSpc>
                <a:spcPct val="115000"/>
              </a:lnSpc>
              <a:spcBef>
                <a:spcPts val="0"/>
              </a:spcBef>
              <a:spcAft>
                <a:spcPts val="0"/>
              </a:spcAft>
              <a:buNone/>
            </a:pPr>
            <a:r>
              <a:t/>
            </a:r>
            <a:endParaRPr>
              <a:solidFill>
                <a:schemeClr val="dk1"/>
              </a:solidFill>
            </a:endParaRPr>
          </a:p>
          <a:p>
            <a:pPr indent="1600200" lvl="0" marL="0" rtl="0" algn="l">
              <a:lnSpc>
                <a:spcPct val="115000"/>
              </a:lnSpc>
              <a:spcBef>
                <a:spcPts val="0"/>
              </a:spcBef>
              <a:spcAft>
                <a:spcPts val="0"/>
              </a:spcAft>
              <a:buNone/>
            </a:pPr>
            <a:r>
              <a:rPr lang="en">
                <a:solidFill>
                  <a:schemeClr val="dk1"/>
                </a:solidFill>
              </a:rPr>
              <a:t>- Los hipervisores tipo 2 permiten que un usuario aproveche la virtualización sin necesidad de dedicar un servidor solo a esa función. Los desarrolladores que necesitan ejecutar múltiples entornos como parte de su proceso, además de aprovechar el espacio de trabajo productivo personal que proporciona un PC OS, pueden hacer ambas cosas con un hipervisor tipo 2 instalado como una aplicación en su escritorio LINUX o Windows. Las máquinas virtuales que se crean y usan se pueden migrar o copiar de un entorno de hipervisor a otro, lo que reduce el tiempo de implementación y aumentando la precisión de lo que se implementa, reduciendo el tiempo de comercialización de un proyecto.</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3778833"/>
            <a:ext cx="8520600" cy="10569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2" name="Google Shape;12;p2"/>
          <p:cNvGrpSpPr/>
          <p:nvPr/>
        </p:nvGrpSpPr>
        <p:grpSpPr>
          <a:xfrm>
            <a:off x="8366929" y="6137148"/>
            <a:ext cx="317524" cy="642461"/>
            <a:chOff x="2085650" y="1351575"/>
            <a:chExt cx="1038000" cy="1903025"/>
          </a:xfrm>
        </p:grpSpPr>
        <p:sp>
          <p:nvSpPr>
            <p:cNvPr id="13" name="Google Shape;13;p2"/>
            <p:cNvSpPr/>
            <p:nvPr/>
          </p:nvSpPr>
          <p:spPr>
            <a:xfrm>
              <a:off x="2322500" y="1351575"/>
              <a:ext cx="555300" cy="5280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 name="Google Shape;14;p2"/>
            <p:cNvCxnSpPr>
              <a:stCxn id="15" idx="1"/>
            </p:cNvCxnSpPr>
            <p:nvPr/>
          </p:nvCxnSpPr>
          <p:spPr>
            <a:xfrm>
              <a:off x="2599721" y="1900635"/>
              <a:ext cx="4800" cy="855000"/>
            </a:xfrm>
            <a:prstGeom prst="straightConnector1">
              <a:avLst/>
            </a:prstGeom>
            <a:noFill/>
            <a:ln cap="flat" cmpd="sng" w="9525">
              <a:solidFill>
                <a:schemeClr val="dk2"/>
              </a:solidFill>
              <a:prstDash val="solid"/>
              <a:round/>
              <a:headEnd len="med" w="med" type="none"/>
              <a:tailEnd len="med" w="med" type="none"/>
            </a:ln>
          </p:spPr>
        </p:cxnSp>
        <p:cxnSp>
          <p:nvCxnSpPr>
            <p:cNvPr id="16" name="Google Shape;16;p2"/>
            <p:cNvCxnSpPr/>
            <p:nvPr/>
          </p:nvCxnSpPr>
          <p:spPr>
            <a:xfrm flipH="1">
              <a:off x="2085650" y="1933932"/>
              <a:ext cx="514500" cy="500700"/>
            </a:xfrm>
            <a:prstGeom prst="straightConnector1">
              <a:avLst/>
            </a:prstGeom>
            <a:noFill/>
            <a:ln cap="flat" cmpd="sng" w="9525">
              <a:solidFill>
                <a:schemeClr val="dk2"/>
              </a:solidFill>
              <a:prstDash val="solid"/>
              <a:round/>
              <a:headEnd len="med" w="med" type="none"/>
              <a:tailEnd len="med" w="med" type="none"/>
            </a:ln>
          </p:spPr>
        </p:cxnSp>
        <p:cxnSp>
          <p:nvCxnSpPr>
            <p:cNvPr id="17" name="Google Shape;17;p2"/>
            <p:cNvCxnSpPr/>
            <p:nvPr/>
          </p:nvCxnSpPr>
          <p:spPr>
            <a:xfrm>
              <a:off x="2600150" y="1933932"/>
              <a:ext cx="523500" cy="473400"/>
            </a:xfrm>
            <a:prstGeom prst="straightConnector1">
              <a:avLst/>
            </a:prstGeom>
            <a:noFill/>
            <a:ln cap="flat" cmpd="sng" w="9525">
              <a:solidFill>
                <a:schemeClr val="dk2"/>
              </a:solidFill>
              <a:prstDash val="solid"/>
              <a:round/>
              <a:headEnd len="med" w="med" type="none"/>
              <a:tailEnd len="med" w="med" type="none"/>
            </a:ln>
          </p:spPr>
        </p:cxnSp>
        <p:cxnSp>
          <p:nvCxnSpPr>
            <p:cNvPr id="18" name="Google Shape;18;p2"/>
            <p:cNvCxnSpPr/>
            <p:nvPr/>
          </p:nvCxnSpPr>
          <p:spPr>
            <a:xfrm>
              <a:off x="2600150" y="2751800"/>
              <a:ext cx="450600" cy="489300"/>
            </a:xfrm>
            <a:prstGeom prst="straightConnector1">
              <a:avLst/>
            </a:prstGeom>
            <a:noFill/>
            <a:ln cap="flat" cmpd="sng" w="9525">
              <a:solidFill>
                <a:schemeClr val="dk2"/>
              </a:solidFill>
              <a:prstDash val="solid"/>
              <a:round/>
              <a:headEnd len="med" w="med" type="none"/>
              <a:tailEnd len="med" w="med" type="none"/>
            </a:ln>
          </p:spPr>
        </p:cxnSp>
        <p:cxnSp>
          <p:nvCxnSpPr>
            <p:cNvPr id="19" name="Google Shape;19;p2"/>
            <p:cNvCxnSpPr/>
            <p:nvPr/>
          </p:nvCxnSpPr>
          <p:spPr>
            <a:xfrm flipH="1">
              <a:off x="2126775" y="2751800"/>
              <a:ext cx="482700" cy="502800"/>
            </a:xfrm>
            <a:prstGeom prst="straightConnector1">
              <a:avLst/>
            </a:prstGeom>
            <a:noFill/>
            <a:ln cap="flat" cmpd="sng" w="9525">
              <a:solidFill>
                <a:schemeClr val="dk2"/>
              </a:solidFill>
              <a:prstDash val="solid"/>
              <a:round/>
              <a:headEnd len="med" w="med" type="none"/>
              <a:tailEnd len="med" w="med" type="none"/>
            </a:ln>
          </p:spPr>
        </p:cxnSp>
        <p:sp>
          <p:nvSpPr>
            <p:cNvPr id="20" name="Google Shape;20;p2"/>
            <p:cNvSpPr/>
            <p:nvPr/>
          </p:nvSpPr>
          <p:spPr>
            <a:xfrm rot="-5400000">
              <a:off x="2401975" y="1561525"/>
              <a:ext cx="394500" cy="555000"/>
            </a:xfrm>
            <a:prstGeom prst="moon">
              <a:avLst>
                <a:gd fmla="val 50000" name="adj"/>
              </a:avLst>
            </a:prstGeom>
            <a:solidFill>
              <a:srgbClr val="1AA222"/>
            </a:solidFill>
            <a:ln cap="flat" cmpd="sng" w="9525">
              <a:solidFill>
                <a:srgbClr val="66666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2455125" y="1593775"/>
              <a:ext cx="72900" cy="90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2683725" y="1593775"/>
              <a:ext cx="72900" cy="90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rot="5400000">
              <a:off x="2570021" y="1752585"/>
              <a:ext cx="59400" cy="236700"/>
            </a:xfrm>
            <a:prstGeom prst="moon">
              <a:avLst>
                <a:gd fmla="val 87500" name="adj"/>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flipH="1" rot="10800000">
              <a:off x="2415949" y="1579513"/>
              <a:ext cx="146100" cy="119400"/>
            </a:xfrm>
            <a:prstGeom prst="round2SameRect">
              <a:avLst>
                <a:gd fmla="val 16667" name="adj1"/>
                <a:gd fmla="val 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flipH="1" rot="10800000">
              <a:off x="2655174" y="1579513"/>
              <a:ext cx="146100" cy="119400"/>
            </a:xfrm>
            <a:prstGeom prst="round2SameRect">
              <a:avLst>
                <a:gd fmla="val 16667" name="adj1"/>
                <a:gd fmla="val 0"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5" name="Google Shape;25;p2"/>
            <p:cNvCxnSpPr/>
            <p:nvPr/>
          </p:nvCxnSpPr>
          <p:spPr>
            <a:xfrm>
              <a:off x="2328875" y="1577575"/>
              <a:ext cx="545400" cy="2400"/>
            </a:xfrm>
            <a:prstGeom prst="straightConnector1">
              <a:avLst/>
            </a:prstGeom>
            <a:noFill/>
            <a:ln cap="flat" cmpd="sng" w="9525">
              <a:solidFill>
                <a:schemeClr val="dk2"/>
              </a:solidFill>
              <a:prstDash val="solid"/>
              <a:round/>
              <a:headEnd len="med" w="med" type="none"/>
              <a:tailEnd len="med" w="med" type="none"/>
            </a:ln>
          </p:spPr>
        </p:cxnSp>
      </p:grpSp>
      <p:grpSp>
        <p:nvGrpSpPr>
          <p:cNvPr id="26" name="Google Shape;26;p2"/>
          <p:cNvGrpSpPr/>
          <p:nvPr/>
        </p:nvGrpSpPr>
        <p:grpSpPr>
          <a:xfrm>
            <a:off x="7883935" y="6137176"/>
            <a:ext cx="312023" cy="660053"/>
            <a:chOff x="3618288" y="1252942"/>
            <a:chExt cx="1038000" cy="1988113"/>
          </a:xfrm>
        </p:grpSpPr>
        <p:cxnSp>
          <p:nvCxnSpPr>
            <p:cNvPr id="27" name="Google Shape;27;p2"/>
            <p:cNvCxnSpPr/>
            <p:nvPr/>
          </p:nvCxnSpPr>
          <p:spPr>
            <a:xfrm flipH="1">
              <a:off x="4130700" y="1848026"/>
              <a:ext cx="6600" cy="895500"/>
            </a:xfrm>
            <a:prstGeom prst="straightConnector1">
              <a:avLst/>
            </a:prstGeom>
            <a:noFill/>
            <a:ln cap="flat" cmpd="sng" w="9525">
              <a:solidFill>
                <a:schemeClr val="dk2"/>
              </a:solidFill>
              <a:prstDash val="solid"/>
              <a:round/>
              <a:headEnd len="med" w="med" type="none"/>
              <a:tailEnd len="med" w="med" type="none"/>
            </a:ln>
          </p:spPr>
        </p:cxnSp>
        <p:sp>
          <p:nvSpPr>
            <p:cNvPr id="28" name="Google Shape;28;p2"/>
            <p:cNvSpPr/>
            <p:nvPr/>
          </p:nvSpPr>
          <p:spPr>
            <a:xfrm>
              <a:off x="3892450" y="1351575"/>
              <a:ext cx="476082" cy="588325"/>
            </a:xfrm>
            <a:custGeom>
              <a:rect b="b" l="l" r="r" t="t"/>
              <a:pathLst>
                <a:path extrusionOk="0" h="23533" w="19298">
                  <a:moveTo>
                    <a:pt x="2033" y="2071"/>
                  </a:moveTo>
                  <a:cubicBezTo>
                    <a:pt x="-715" y="4266"/>
                    <a:pt x="-12" y="10855"/>
                    <a:pt x="379" y="14318"/>
                  </a:cubicBezTo>
                  <a:cubicBezTo>
                    <a:pt x="771" y="17782"/>
                    <a:pt x="1858" y="21577"/>
                    <a:pt x="4382" y="22852"/>
                  </a:cubicBezTo>
                  <a:cubicBezTo>
                    <a:pt x="6907" y="24127"/>
                    <a:pt x="13064" y="23484"/>
                    <a:pt x="15526" y="21968"/>
                  </a:cubicBezTo>
                  <a:cubicBezTo>
                    <a:pt x="17988" y="20452"/>
                    <a:pt x="18928" y="17225"/>
                    <a:pt x="19152" y="13755"/>
                  </a:cubicBezTo>
                  <a:cubicBezTo>
                    <a:pt x="19376" y="10285"/>
                    <a:pt x="19723" y="3096"/>
                    <a:pt x="16870" y="1149"/>
                  </a:cubicBezTo>
                  <a:cubicBezTo>
                    <a:pt x="14017" y="-798"/>
                    <a:pt x="4782" y="-124"/>
                    <a:pt x="2033" y="2071"/>
                  </a:cubicBezTo>
                  <a:close/>
                </a:path>
              </a:pathLst>
            </a:custGeom>
            <a:solidFill>
              <a:srgbClr val="FFFFFF"/>
            </a:solidFill>
            <a:ln cap="flat" cmpd="sng" w="9525">
              <a:solidFill>
                <a:schemeClr val="dk2"/>
              </a:solidFill>
              <a:prstDash val="solid"/>
              <a:round/>
              <a:headEnd len="med" w="med" type="none"/>
              <a:tailEnd len="med" w="med" type="none"/>
            </a:ln>
          </p:spPr>
        </p:sp>
        <p:cxnSp>
          <p:nvCxnSpPr>
            <p:cNvPr id="29" name="Google Shape;29;p2"/>
            <p:cNvCxnSpPr/>
            <p:nvPr/>
          </p:nvCxnSpPr>
          <p:spPr>
            <a:xfrm flipH="1">
              <a:off x="3618288" y="1960813"/>
              <a:ext cx="514500" cy="500700"/>
            </a:xfrm>
            <a:prstGeom prst="straightConnector1">
              <a:avLst/>
            </a:prstGeom>
            <a:noFill/>
            <a:ln cap="flat" cmpd="sng" w="9525">
              <a:solidFill>
                <a:schemeClr val="dk2"/>
              </a:solidFill>
              <a:prstDash val="solid"/>
              <a:round/>
              <a:headEnd len="med" w="med" type="none"/>
              <a:tailEnd len="med" w="med" type="none"/>
            </a:ln>
          </p:spPr>
        </p:cxnSp>
        <p:cxnSp>
          <p:nvCxnSpPr>
            <p:cNvPr id="30" name="Google Shape;30;p2"/>
            <p:cNvCxnSpPr/>
            <p:nvPr/>
          </p:nvCxnSpPr>
          <p:spPr>
            <a:xfrm>
              <a:off x="4132788" y="1960813"/>
              <a:ext cx="523500" cy="473400"/>
            </a:xfrm>
            <a:prstGeom prst="straightConnector1">
              <a:avLst/>
            </a:prstGeom>
            <a:noFill/>
            <a:ln cap="flat" cmpd="sng" w="9525">
              <a:solidFill>
                <a:schemeClr val="dk2"/>
              </a:solidFill>
              <a:prstDash val="solid"/>
              <a:round/>
              <a:headEnd len="med" w="med" type="none"/>
              <a:tailEnd len="med" w="med" type="none"/>
            </a:ln>
          </p:spPr>
        </p:cxnSp>
        <p:cxnSp>
          <p:nvCxnSpPr>
            <p:cNvPr id="31" name="Google Shape;31;p2"/>
            <p:cNvCxnSpPr/>
            <p:nvPr/>
          </p:nvCxnSpPr>
          <p:spPr>
            <a:xfrm>
              <a:off x="4126269" y="2737655"/>
              <a:ext cx="460200" cy="503400"/>
            </a:xfrm>
            <a:prstGeom prst="straightConnector1">
              <a:avLst/>
            </a:prstGeom>
            <a:noFill/>
            <a:ln cap="flat" cmpd="sng" w="9525">
              <a:solidFill>
                <a:schemeClr val="dk2"/>
              </a:solidFill>
              <a:prstDash val="solid"/>
              <a:round/>
              <a:headEnd len="med" w="med" type="none"/>
              <a:tailEnd len="med" w="med" type="none"/>
            </a:ln>
          </p:spPr>
        </p:cxnSp>
        <p:cxnSp>
          <p:nvCxnSpPr>
            <p:cNvPr id="32" name="Google Shape;32;p2"/>
            <p:cNvCxnSpPr/>
            <p:nvPr/>
          </p:nvCxnSpPr>
          <p:spPr>
            <a:xfrm flipH="1">
              <a:off x="3659494" y="2737655"/>
              <a:ext cx="476100" cy="475200"/>
            </a:xfrm>
            <a:prstGeom prst="straightConnector1">
              <a:avLst/>
            </a:prstGeom>
            <a:noFill/>
            <a:ln cap="flat" cmpd="sng" w="9525">
              <a:solidFill>
                <a:schemeClr val="dk2"/>
              </a:solidFill>
              <a:prstDash val="solid"/>
              <a:round/>
              <a:headEnd len="med" w="med" type="none"/>
              <a:tailEnd len="med" w="med" type="none"/>
            </a:ln>
          </p:spPr>
        </p:cxnSp>
        <p:sp>
          <p:nvSpPr>
            <p:cNvPr id="33" name="Google Shape;33;p2"/>
            <p:cNvSpPr/>
            <p:nvPr/>
          </p:nvSpPr>
          <p:spPr>
            <a:xfrm>
              <a:off x="3892804" y="1252942"/>
              <a:ext cx="510400" cy="409050"/>
            </a:xfrm>
            <a:custGeom>
              <a:rect b="b" l="l" r="r" t="t"/>
              <a:pathLst>
                <a:path extrusionOk="0" h="16362" w="20416">
                  <a:moveTo>
                    <a:pt x="222" y="16038"/>
                  </a:moveTo>
                  <a:cubicBezTo>
                    <a:pt x="93" y="14676"/>
                    <a:pt x="-400" y="7270"/>
                    <a:pt x="699" y="5054"/>
                  </a:cubicBezTo>
                  <a:cubicBezTo>
                    <a:pt x="1798" y="2838"/>
                    <a:pt x="4628" y="3050"/>
                    <a:pt x="6814" y="2744"/>
                  </a:cubicBezTo>
                  <a:cubicBezTo>
                    <a:pt x="9000" y="2438"/>
                    <a:pt x="12132" y="3673"/>
                    <a:pt x="13813" y="3220"/>
                  </a:cubicBezTo>
                  <a:cubicBezTo>
                    <a:pt x="15495" y="2767"/>
                    <a:pt x="16156" y="-314"/>
                    <a:pt x="16903" y="26"/>
                  </a:cubicBezTo>
                  <a:cubicBezTo>
                    <a:pt x="17650" y="366"/>
                    <a:pt x="17714" y="4341"/>
                    <a:pt x="18297" y="5258"/>
                  </a:cubicBezTo>
                  <a:cubicBezTo>
                    <a:pt x="18881" y="6175"/>
                    <a:pt x="20268" y="3990"/>
                    <a:pt x="20404" y="5530"/>
                  </a:cubicBezTo>
                  <a:cubicBezTo>
                    <a:pt x="20540" y="7070"/>
                    <a:pt x="19454" y="13986"/>
                    <a:pt x="19113" y="14499"/>
                  </a:cubicBezTo>
                  <a:cubicBezTo>
                    <a:pt x="18773" y="15013"/>
                    <a:pt x="19229" y="9459"/>
                    <a:pt x="18361" y="8611"/>
                  </a:cubicBezTo>
                  <a:cubicBezTo>
                    <a:pt x="17493" y="7763"/>
                    <a:pt x="15537" y="9211"/>
                    <a:pt x="13905" y="9409"/>
                  </a:cubicBezTo>
                  <a:cubicBezTo>
                    <a:pt x="12273" y="9607"/>
                    <a:pt x="10238" y="10351"/>
                    <a:pt x="8571" y="9799"/>
                  </a:cubicBezTo>
                  <a:cubicBezTo>
                    <a:pt x="6904" y="9247"/>
                    <a:pt x="4858" y="5919"/>
                    <a:pt x="3903" y="6099"/>
                  </a:cubicBezTo>
                  <a:cubicBezTo>
                    <a:pt x="2948" y="6279"/>
                    <a:pt x="3245" y="9693"/>
                    <a:pt x="2840" y="10881"/>
                  </a:cubicBezTo>
                  <a:cubicBezTo>
                    <a:pt x="2435" y="12069"/>
                    <a:pt x="1908" y="12367"/>
                    <a:pt x="1472" y="13226"/>
                  </a:cubicBezTo>
                  <a:cubicBezTo>
                    <a:pt x="1036" y="14086"/>
                    <a:pt x="351" y="17400"/>
                    <a:pt x="222" y="16038"/>
                  </a:cubicBezTo>
                  <a:close/>
                </a:path>
              </a:pathLst>
            </a:custGeom>
            <a:solidFill>
              <a:srgbClr val="55B9CD"/>
            </a:solidFill>
            <a:ln cap="flat" cmpd="sng" w="9525">
              <a:solidFill>
                <a:schemeClr val="dk2"/>
              </a:solidFill>
              <a:prstDash val="solid"/>
              <a:round/>
              <a:headEnd len="med" w="med" type="none"/>
              <a:tailEnd len="med" w="med" type="none"/>
            </a:ln>
          </p:spPr>
        </p:sp>
        <p:sp>
          <p:nvSpPr>
            <p:cNvPr id="34" name="Google Shape;34;p2"/>
            <p:cNvSpPr/>
            <p:nvPr/>
          </p:nvSpPr>
          <p:spPr>
            <a:xfrm>
              <a:off x="3992714" y="1593775"/>
              <a:ext cx="72900" cy="90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4214520" y="1593775"/>
              <a:ext cx="72900" cy="90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 name="Google Shape;36;p2"/>
          <p:cNvGrpSpPr/>
          <p:nvPr/>
        </p:nvGrpSpPr>
        <p:grpSpPr>
          <a:xfrm>
            <a:off x="7306208" y="6137195"/>
            <a:ext cx="398696" cy="685623"/>
            <a:chOff x="595950" y="1277375"/>
            <a:chExt cx="1038000" cy="1925366"/>
          </a:xfrm>
        </p:grpSpPr>
        <p:cxnSp>
          <p:nvCxnSpPr>
            <p:cNvPr id="37" name="Google Shape;37;p2"/>
            <p:cNvCxnSpPr/>
            <p:nvPr/>
          </p:nvCxnSpPr>
          <p:spPr>
            <a:xfrm>
              <a:off x="1111154" y="1876376"/>
              <a:ext cx="4800" cy="855300"/>
            </a:xfrm>
            <a:prstGeom prst="straightConnector1">
              <a:avLst/>
            </a:prstGeom>
            <a:noFill/>
            <a:ln cap="flat" cmpd="sng" w="9525">
              <a:solidFill>
                <a:schemeClr val="dk2"/>
              </a:solidFill>
              <a:prstDash val="solid"/>
              <a:round/>
              <a:headEnd len="med" w="med" type="none"/>
              <a:tailEnd len="med" w="med" type="none"/>
            </a:ln>
          </p:spPr>
        </p:cxnSp>
        <p:sp>
          <p:nvSpPr>
            <p:cNvPr id="38" name="Google Shape;38;p2"/>
            <p:cNvSpPr/>
            <p:nvPr/>
          </p:nvSpPr>
          <p:spPr>
            <a:xfrm>
              <a:off x="772406" y="1277375"/>
              <a:ext cx="654024" cy="754595"/>
            </a:xfrm>
            <a:custGeom>
              <a:rect b="b" l="l" r="r" t="t"/>
              <a:pathLst>
                <a:path extrusionOk="0" h="30759" w="25044">
                  <a:moveTo>
                    <a:pt x="103" y="29656"/>
                  </a:moveTo>
                  <a:cubicBezTo>
                    <a:pt x="557" y="30205"/>
                    <a:pt x="3077" y="29677"/>
                    <a:pt x="4186" y="26428"/>
                  </a:cubicBezTo>
                  <a:cubicBezTo>
                    <a:pt x="5295" y="23179"/>
                    <a:pt x="4314" y="12071"/>
                    <a:pt x="6759" y="10163"/>
                  </a:cubicBezTo>
                  <a:cubicBezTo>
                    <a:pt x="9204" y="8255"/>
                    <a:pt x="16704" y="12320"/>
                    <a:pt x="18856" y="14980"/>
                  </a:cubicBezTo>
                  <a:cubicBezTo>
                    <a:pt x="21008" y="17640"/>
                    <a:pt x="18676" y="23496"/>
                    <a:pt x="19672" y="26123"/>
                  </a:cubicBezTo>
                  <a:cubicBezTo>
                    <a:pt x="20669" y="28750"/>
                    <a:pt x="24156" y="30970"/>
                    <a:pt x="24835" y="30743"/>
                  </a:cubicBezTo>
                  <a:cubicBezTo>
                    <a:pt x="25514" y="30517"/>
                    <a:pt x="24367" y="29412"/>
                    <a:pt x="23748" y="24764"/>
                  </a:cubicBezTo>
                  <a:cubicBezTo>
                    <a:pt x="23129" y="20116"/>
                    <a:pt x="24399" y="6572"/>
                    <a:pt x="21121" y="2856"/>
                  </a:cubicBezTo>
                  <a:cubicBezTo>
                    <a:pt x="17843" y="-860"/>
                    <a:pt x="7355" y="-909"/>
                    <a:pt x="4078" y="2470"/>
                  </a:cubicBezTo>
                  <a:cubicBezTo>
                    <a:pt x="802" y="5850"/>
                    <a:pt x="2125" y="18602"/>
                    <a:pt x="1462" y="23133"/>
                  </a:cubicBezTo>
                  <a:cubicBezTo>
                    <a:pt x="800" y="27664"/>
                    <a:pt x="-351" y="29107"/>
                    <a:pt x="103" y="29656"/>
                  </a:cubicBezTo>
                  <a:close/>
                </a:path>
              </a:pathLst>
            </a:custGeom>
            <a:solidFill>
              <a:schemeClr val="accent4"/>
            </a:solidFill>
            <a:ln cap="flat" cmpd="sng" w="9525">
              <a:solidFill>
                <a:schemeClr val="dk2"/>
              </a:solidFill>
              <a:prstDash val="solid"/>
              <a:round/>
              <a:headEnd len="med" w="med" type="none"/>
              <a:tailEnd len="med" w="med" type="none"/>
            </a:ln>
          </p:spPr>
        </p:sp>
        <p:cxnSp>
          <p:nvCxnSpPr>
            <p:cNvPr id="39" name="Google Shape;39;p2"/>
            <p:cNvCxnSpPr/>
            <p:nvPr/>
          </p:nvCxnSpPr>
          <p:spPr>
            <a:xfrm flipH="1">
              <a:off x="595950" y="1966375"/>
              <a:ext cx="514500" cy="500700"/>
            </a:xfrm>
            <a:prstGeom prst="straightConnector1">
              <a:avLst/>
            </a:prstGeom>
            <a:noFill/>
            <a:ln cap="flat" cmpd="sng" w="9525">
              <a:solidFill>
                <a:schemeClr val="dk2"/>
              </a:solidFill>
              <a:prstDash val="solid"/>
              <a:round/>
              <a:headEnd len="med" w="med" type="none"/>
              <a:tailEnd len="med" w="med" type="none"/>
            </a:ln>
          </p:spPr>
        </p:cxnSp>
        <p:cxnSp>
          <p:nvCxnSpPr>
            <p:cNvPr id="40" name="Google Shape;40;p2"/>
            <p:cNvCxnSpPr/>
            <p:nvPr/>
          </p:nvCxnSpPr>
          <p:spPr>
            <a:xfrm>
              <a:off x="1110450" y="1966375"/>
              <a:ext cx="523500" cy="473400"/>
            </a:xfrm>
            <a:prstGeom prst="straightConnector1">
              <a:avLst/>
            </a:prstGeom>
            <a:noFill/>
            <a:ln cap="flat" cmpd="sng" w="9525">
              <a:solidFill>
                <a:schemeClr val="dk2"/>
              </a:solidFill>
              <a:prstDash val="solid"/>
              <a:round/>
              <a:headEnd len="med" w="med" type="none"/>
              <a:tailEnd len="med" w="med" type="none"/>
            </a:ln>
          </p:spPr>
        </p:cxnSp>
        <p:sp>
          <p:nvSpPr>
            <p:cNvPr id="41" name="Google Shape;41;p2"/>
            <p:cNvSpPr/>
            <p:nvPr/>
          </p:nvSpPr>
          <p:spPr>
            <a:xfrm>
              <a:off x="938650" y="1521150"/>
              <a:ext cx="72900" cy="90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896628" y="1423751"/>
              <a:ext cx="399400" cy="478725"/>
            </a:xfrm>
            <a:custGeom>
              <a:rect b="b" l="l" r="r" t="t"/>
              <a:pathLst>
                <a:path extrusionOk="0" h="19149" w="15976">
                  <a:moveTo>
                    <a:pt x="10" y="10996"/>
                  </a:moveTo>
                  <a:cubicBezTo>
                    <a:pt x="-140" y="14005"/>
                    <a:pt x="1438" y="16862"/>
                    <a:pt x="3544" y="18062"/>
                  </a:cubicBezTo>
                  <a:cubicBezTo>
                    <a:pt x="5650" y="19262"/>
                    <a:pt x="10645" y="19687"/>
                    <a:pt x="12648" y="18198"/>
                  </a:cubicBezTo>
                  <a:cubicBezTo>
                    <a:pt x="14651" y="16709"/>
                    <a:pt x="16928" y="12160"/>
                    <a:pt x="15561" y="9129"/>
                  </a:cubicBezTo>
                  <a:cubicBezTo>
                    <a:pt x="14194" y="6098"/>
                    <a:pt x="7037" y="-300"/>
                    <a:pt x="4445" y="11"/>
                  </a:cubicBezTo>
                  <a:cubicBezTo>
                    <a:pt x="1853" y="322"/>
                    <a:pt x="160" y="7988"/>
                    <a:pt x="10" y="10996"/>
                  </a:cubicBezTo>
                  <a:close/>
                </a:path>
              </a:pathLst>
            </a:custGeom>
            <a:solidFill>
              <a:srgbClr val="FFFFFF"/>
            </a:solidFill>
            <a:ln cap="flat" cmpd="sng" w="9525">
              <a:solidFill>
                <a:schemeClr val="dk2"/>
              </a:solidFill>
              <a:prstDash val="solid"/>
              <a:round/>
              <a:headEnd len="med" w="med" type="none"/>
              <a:tailEnd len="med" w="med" type="none"/>
            </a:ln>
          </p:spPr>
        </p:sp>
        <p:sp>
          <p:nvSpPr>
            <p:cNvPr id="43" name="Google Shape;43;p2"/>
            <p:cNvSpPr/>
            <p:nvPr/>
          </p:nvSpPr>
          <p:spPr>
            <a:xfrm>
              <a:off x="960710" y="1605217"/>
              <a:ext cx="72900" cy="90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179119" y="1605217"/>
              <a:ext cx="72900" cy="90900"/>
            </a:xfrm>
            <a:prstGeom prst="ellipse">
              <a:avLst/>
            </a:prstGeom>
            <a:solidFill>
              <a:srgbClr val="FFFFF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5" name="Google Shape;45;p2"/>
            <p:cNvGrpSpPr/>
            <p:nvPr/>
          </p:nvGrpSpPr>
          <p:grpSpPr>
            <a:xfrm>
              <a:off x="913049" y="1590975"/>
              <a:ext cx="387400" cy="119400"/>
              <a:chOff x="210625" y="1525375"/>
              <a:chExt cx="387400" cy="119400"/>
            </a:xfrm>
          </p:grpSpPr>
          <p:sp>
            <p:nvSpPr>
              <p:cNvPr id="46" name="Google Shape;46;p2"/>
              <p:cNvSpPr/>
              <p:nvPr/>
            </p:nvSpPr>
            <p:spPr>
              <a:xfrm flipH="1" rot="10800000">
                <a:off x="210625" y="1525375"/>
                <a:ext cx="146100" cy="119400"/>
              </a:xfrm>
              <a:prstGeom prst="round2SameRect">
                <a:avLst>
                  <a:gd fmla="val 16667"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flipH="1" rot="10800000">
                <a:off x="449850" y="1525375"/>
                <a:ext cx="146100" cy="119400"/>
              </a:xfrm>
              <a:prstGeom prst="round2SameRect">
                <a:avLst>
                  <a:gd fmla="val 16667" name="adj1"/>
                  <a:gd fmla="val 0" name="adj2"/>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8" name="Google Shape;48;p2"/>
              <p:cNvCxnSpPr/>
              <p:nvPr/>
            </p:nvCxnSpPr>
            <p:spPr>
              <a:xfrm>
                <a:off x="214025" y="1525376"/>
                <a:ext cx="384000" cy="0"/>
              </a:xfrm>
              <a:prstGeom prst="straightConnector1">
                <a:avLst/>
              </a:prstGeom>
              <a:noFill/>
              <a:ln cap="flat" cmpd="sng" w="19050">
                <a:solidFill>
                  <a:schemeClr val="dk2"/>
                </a:solidFill>
                <a:prstDash val="solid"/>
                <a:round/>
                <a:headEnd len="med" w="med" type="none"/>
                <a:tailEnd len="med" w="med" type="none"/>
              </a:ln>
            </p:spPr>
          </p:cxnSp>
        </p:grpSp>
        <p:cxnSp>
          <p:nvCxnSpPr>
            <p:cNvPr id="49" name="Google Shape;49;p2"/>
            <p:cNvCxnSpPr/>
            <p:nvPr/>
          </p:nvCxnSpPr>
          <p:spPr>
            <a:xfrm>
              <a:off x="1111583" y="2727541"/>
              <a:ext cx="423600" cy="452400"/>
            </a:xfrm>
            <a:prstGeom prst="straightConnector1">
              <a:avLst/>
            </a:prstGeom>
            <a:noFill/>
            <a:ln cap="flat" cmpd="sng" w="9525">
              <a:solidFill>
                <a:schemeClr val="dk2"/>
              </a:solidFill>
              <a:prstDash val="solid"/>
              <a:round/>
              <a:headEnd len="med" w="med" type="none"/>
              <a:tailEnd len="med" w="med" type="none"/>
            </a:ln>
          </p:spPr>
        </p:cxnSp>
        <p:cxnSp>
          <p:nvCxnSpPr>
            <p:cNvPr id="50" name="Google Shape;50;p2"/>
            <p:cNvCxnSpPr/>
            <p:nvPr/>
          </p:nvCxnSpPr>
          <p:spPr>
            <a:xfrm flipH="1">
              <a:off x="644808" y="2727541"/>
              <a:ext cx="476100" cy="475200"/>
            </a:xfrm>
            <a:prstGeom prst="straightConnector1">
              <a:avLst/>
            </a:prstGeom>
            <a:noFill/>
            <a:ln cap="flat" cmpd="sng" w="9525">
              <a:solidFill>
                <a:schemeClr val="dk2"/>
              </a:solidFill>
              <a:prstDash val="solid"/>
              <a:round/>
              <a:headEnd len="med" w="med" type="none"/>
              <a:tailEnd len="med" w="med" type="none"/>
            </a:ln>
          </p:spPr>
        </p:cxn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84" name="Shape 84"/>
        <p:cNvGrpSpPr/>
        <p:nvPr/>
      </p:nvGrpSpPr>
      <p:grpSpPr>
        <a:xfrm>
          <a:off x="0" y="0"/>
          <a:ext cx="0" cy="0"/>
          <a:chOff x="0" y="0"/>
          <a:chExt cx="0" cy="0"/>
        </a:xfrm>
      </p:grpSpPr>
      <p:sp>
        <p:nvSpPr>
          <p:cNvPr id="85" name="Google Shape;85;p11"/>
          <p:cNvSpPr txBox="1"/>
          <p:nvPr>
            <p:ph hasCustomPrompt="1" type="title"/>
          </p:nvPr>
        </p:nvSpPr>
        <p:spPr>
          <a:xfrm>
            <a:off x="311700" y="1474833"/>
            <a:ext cx="8520600" cy="26181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6" name="Google Shape;86;p11"/>
          <p:cNvSpPr txBox="1"/>
          <p:nvPr>
            <p:ph idx="1" type="body"/>
          </p:nvPr>
        </p:nvSpPr>
        <p:spPr>
          <a:xfrm>
            <a:off x="311700" y="4202967"/>
            <a:ext cx="8520600" cy="17343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87" name="Google Shape;87;p11"/>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8" name="Shape 88"/>
        <p:cNvGrpSpPr/>
        <p:nvPr/>
      </p:nvGrpSpPr>
      <p:grpSpPr>
        <a:xfrm>
          <a:off x="0" y="0"/>
          <a:ext cx="0" cy="0"/>
          <a:chOff x="0" y="0"/>
          <a:chExt cx="0" cy="0"/>
        </a:xfrm>
      </p:grpSpPr>
      <p:sp>
        <p:nvSpPr>
          <p:cNvPr id="89" name="Google Shape;89;p12"/>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pic>
        <p:nvPicPr>
          <p:cNvPr descr="Logo UMCloud.png" id="90" name="Google Shape;90;p12"/>
          <p:cNvPicPr preferRelativeResize="0"/>
          <p:nvPr/>
        </p:nvPicPr>
        <p:blipFill>
          <a:blip r:embed="rId2">
            <a:alphaModFix/>
          </a:blip>
          <a:stretch>
            <a:fillRect/>
          </a:stretch>
        </p:blipFill>
        <p:spPr>
          <a:xfrm>
            <a:off x="8094049" y="157500"/>
            <a:ext cx="865586" cy="7635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51" name="Shape 51"/>
        <p:cNvGrpSpPr/>
        <p:nvPr/>
      </p:nvGrpSpPr>
      <p:grpSpPr>
        <a:xfrm>
          <a:off x="0" y="0"/>
          <a:ext cx="0" cy="0"/>
          <a:chOff x="0" y="0"/>
          <a:chExt cx="0" cy="0"/>
        </a:xfrm>
      </p:grpSpPr>
      <p:sp>
        <p:nvSpPr>
          <p:cNvPr id="52" name="Google Shape;52;p3"/>
          <p:cNvSpPr txBox="1"/>
          <p:nvPr>
            <p:ph type="title"/>
          </p:nvPr>
        </p:nvSpPr>
        <p:spPr>
          <a:xfrm>
            <a:off x="311700" y="2867800"/>
            <a:ext cx="8520600" cy="11223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53" name="Google Shape;53;p3"/>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54" name="Shape 54"/>
        <p:cNvGrpSpPr/>
        <p:nvPr/>
      </p:nvGrpSpPr>
      <p:grpSpPr>
        <a:xfrm>
          <a:off x="0" y="0"/>
          <a:ext cx="0" cy="0"/>
          <a:chOff x="0" y="0"/>
          <a:chExt cx="0" cy="0"/>
        </a:xfrm>
      </p:grpSpPr>
      <p:sp>
        <p:nvSpPr>
          <p:cNvPr id="55" name="Google Shape;55;p4"/>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6" name="Google Shape;56;p4"/>
          <p:cNvSpPr txBox="1"/>
          <p:nvPr>
            <p:ph idx="1" type="body"/>
          </p:nvPr>
        </p:nvSpPr>
        <p:spPr>
          <a:xfrm>
            <a:off x="311700" y="941433"/>
            <a:ext cx="8520600" cy="45552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7" name="Google Shape;57;p4"/>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cxnSp>
        <p:nvCxnSpPr>
          <p:cNvPr id="58" name="Google Shape;58;p4"/>
          <p:cNvCxnSpPr/>
          <p:nvPr/>
        </p:nvCxnSpPr>
        <p:spPr>
          <a:xfrm>
            <a:off x="79750" y="757575"/>
            <a:ext cx="7908000" cy="3600"/>
          </a:xfrm>
          <a:prstGeom prst="straightConnector1">
            <a:avLst/>
          </a:prstGeom>
          <a:noFill/>
          <a:ln cap="flat" cmpd="sng" w="19050">
            <a:solidFill>
              <a:srgbClr val="0000FF"/>
            </a:solidFill>
            <a:prstDash val="solid"/>
            <a:round/>
            <a:headEnd len="med" w="med" type="none"/>
            <a:tailEnd len="med" w="med" type="none"/>
          </a:ln>
        </p:spPr>
      </p:cxnSp>
      <p:pic>
        <p:nvPicPr>
          <p:cNvPr id="59" name="Google Shape;59;p4"/>
          <p:cNvPicPr preferRelativeResize="0"/>
          <p:nvPr/>
        </p:nvPicPr>
        <p:blipFill>
          <a:blip r:embed="rId2">
            <a:alphaModFix/>
          </a:blip>
          <a:stretch>
            <a:fillRect/>
          </a:stretch>
        </p:blipFill>
        <p:spPr>
          <a:xfrm>
            <a:off x="8351374" y="62175"/>
            <a:ext cx="728825" cy="701325"/>
          </a:xfrm>
          <a:prstGeom prst="rect">
            <a:avLst/>
          </a:prstGeom>
          <a:noFill/>
          <a:ln cap="flat" cmpd="sng" w="28575">
            <a:solidFill>
              <a:srgbClr val="78672F"/>
            </a:solidFill>
            <a:prstDash val="solid"/>
            <a:round/>
            <a:headEnd len="sm" w="sm" type="none"/>
            <a:tailEnd len="sm" w="sm" type="none"/>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0" name="Shape 60"/>
        <p:cNvGrpSpPr/>
        <p:nvPr/>
      </p:nvGrpSpPr>
      <p:grpSpPr>
        <a:xfrm>
          <a:off x="0" y="0"/>
          <a:ext cx="0" cy="0"/>
          <a:chOff x="0" y="0"/>
          <a:chExt cx="0" cy="0"/>
        </a:xfrm>
      </p:grpSpPr>
      <p:sp>
        <p:nvSpPr>
          <p:cNvPr id="61" name="Google Shape;61;p5"/>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2" name="Google Shape;62;p5"/>
          <p:cNvSpPr txBox="1"/>
          <p:nvPr>
            <p:ph idx="1" type="body"/>
          </p:nvPr>
        </p:nvSpPr>
        <p:spPr>
          <a:xfrm>
            <a:off x="3117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63" name="Google Shape;63;p5"/>
          <p:cNvSpPr txBox="1"/>
          <p:nvPr>
            <p:ph idx="2" type="body"/>
          </p:nvPr>
        </p:nvSpPr>
        <p:spPr>
          <a:xfrm>
            <a:off x="4832400" y="1536633"/>
            <a:ext cx="3999900" cy="45552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64" name="Google Shape;64;p5"/>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65" name="Shape 65"/>
        <p:cNvGrpSpPr/>
        <p:nvPr/>
      </p:nvGrpSpPr>
      <p:grpSpPr>
        <a:xfrm>
          <a:off x="0" y="0"/>
          <a:ext cx="0" cy="0"/>
          <a:chOff x="0" y="0"/>
          <a:chExt cx="0" cy="0"/>
        </a:xfrm>
      </p:grpSpPr>
      <p:sp>
        <p:nvSpPr>
          <p:cNvPr id="66" name="Google Shape;66;p6"/>
          <p:cNvSpPr txBox="1"/>
          <p:nvPr>
            <p:ph type="title"/>
          </p:nvPr>
        </p:nvSpPr>
        <p:spPr>
          <a:xfrm>
            <a:off x="311700" y="593367"/>
            <a:ext cx="8520600" cy="7635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7" name="Google Shape;67;p6"/>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68" name="Shape 68"/>
        <p:cNvGrpSpPr/>
        <p:nvPr/>
      </p:nvGrpSpPr>
      <p:grpSpPr>
        <a:xfrm>
          <a:off x="0" y="0"/>
          <a:ext cx="0" cy="0"/>
          <a:chOff x="0" y="0"/>
          <a:chExt cx="0" cy="0"/>
        </a:xfrm>
      </p:grpSpPr>
      <p:sp>
        <p:nvSpPr>
          <p:cNvPr id="69" name="Google Shape;69;p7"/>
          <p:cNvSpPr txBox="1"/>
          <p:nvPr>
            <p:ph type="title"/>
          </p:nvPr>
        </p:nvSpPr>
        <p:spPr>
          <a:xfrm>
            <a:off x="311700" y="740800"/>
            <a:ext cx="2808000" cy="1007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0" name="Google Shape;70;p7"/>
          <p:cNvSpPr txBox="1"/>
          <p:nvPr>
            <p:ph idx="1" type="body"/>
          </p:nvPr>
        </p:nvSpPr>
        <p:spPr>
          <a:xfrm>
            <a:off x="311700" y="1852800"/>
            <a:ext cx="2808000" cy="42393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71" name="Google Shape;71;p7"/>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72" name="Shape 72"/>
        <p:cNvGrpSpPr/>
        <p:nvPr/>
      </p:nvGrpSpPr>
      <p:grpSpPr>
        <a:xfrm>
          <a:off x="0" y="0"/>
          <a:ext cx="0" cy="0"/>
          <a:chOff x="0" y="0"/>
          <a:chExt cx="0" cy="0"/>
        </a:xfrm>
      </p:grpSpPr>
      <p:sp>
        <p:nvSpPr>
          <p:cNvPr id="73" name="Google Shape;73;p8"/>
          <p:cNvSpPr txBox="1"/>
          <p:nvPr>
            <p:ph type="title"/>
          </p:nvPr>
        </p:nvSpPr>
        <p:spPr>
          <a:xfrm>
            <a:off x="490250" y="600200"/>
            <a:ext cx="6367800" cy="54543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74" name="Google Shape;74;p8"/>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75" name="Shape 75"/>
        <p:cNvGrpSpPr/>
        <p:nvPr/>
      </p:nvGrpSpPr>
      <p:grpSpPr>
        <a:xfrm>
          <a:off x="0" y="0"/>
          <a:ext cx="0" cy="0"/>
          <a:chOff x="0" y="0"/>
          <a:chExt cx="0" cy="0"/>
        </a:xfrm>
      </p:grpSpPr>
      <p:sp>
        <p:nvSpPr>
          <p:cNvPr id="76" name="Google Shape;76;p9"/>
          <p:cNvSpPr/>
          <p:nvPr/>
        </p:nvSpPr>
        <p:spPr>
          <a:xfrm>
            <a:off x="4572000" y="-167"/>
            <a:ext cx="4572000" cy="68580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9"/>
          <p:cNvSpPr txBox="1"/>
          <p:nvPr>
            <p:ph type="title"/>
          </p:nvPr>
        </p:nvSpPr>
        <p:spPr>
          <a:xfrm>
            <a:off x="265500" y="1644233"/>
            <a:ext cx="4045200" cy="19764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8" name="Google Shape;78;p9"/>
          <p:cNvSpPr txBox="1"/>
          <p:nvPr>
            <p:ph idx="1" type="subTitle"/>
          </p:nvPr>
        </p:nvSpPr>
        <p:spPr>
          <a:xfrm>
            <a:off x="265500" y="3737433"/>
            <a:ext cx="4045200" cy="1646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9" name="Google Shape;79;p9"/>
          <p:cNvSpPr txBox="1"/>
          <p:nvPr>
            <p:ph idx="2" type="body"/>
          </p:nvPr>
        </p:nvSpPr>
        <p:spPr>
          <a:xfrm>
            <a:off x="4939500" y="965433"/>
            <a:ext cx="3837000" cy="49269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80" name="Google Shape;80;p9"/>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81" name="Shape 81"/>
        <p:cNvGrpSpPr/>
        <p:nvPr/>
      </p:nvGrpSpPr>
      <p:grpSpPr>
        <a:xfrm>
          <a:off x="0" y="0"/>
          <a:ext cx="0" cy="0"/>
          <a:chOff x="0" y="0"/>
          <a:chExt cx="0" cy="0"/>
        </a:xfrm>
      </p:grpSpPr>
      <p:sp>
        <p:nvSpPr>
          <p:cNvPr id="82" name="Google Shape;82;p10"/>
          <p:cNvSpPr txBox="1"/>
          <p:nvPr>
            <p:ph idx="1" type="body"/>
          </p:nvPr>
        </p:nvSpPr>
        <p:spPr>
          <a:xfrm>
            <a:off x="311700" y="5640767"/>
            <a:ext cx="5998800" cy="8067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83" name="Google Shape;83;p10"/>
          <p:cNvSpPr txBox="1"/>
          <p:nvPr>
            <p:ph idx="12" type="sldNum"/>
          </p:nvPr>
        </p:nvSpPr>
        <p:spPr>
          <a:xfrm>
            <a:off x="8472458" y="6217622"/>
            <a:ext cx="548700" cy="5247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593367"/>
            <a:ext cx="8520600" cy="7635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536633"/>
            <a:ext cx="8520600" cy="45552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6217622"/>
            <a:ext cx="548700" cy="5247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1.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0.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png"/><Relationship Id="rId4" Type="http://schemas.openxmlformats.org/officeDocument/2006/relationships/image" Target="../media/image18.png"/><Relationship Id="rId5" Type="http://schemas.openxmlformats.org/officeDocument/2006/relationships/image" Target="../media/image2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0.png"/><Relationship Id="rId4" Type="http://schemas.openxmlformats.org/officeDocument/2006/relationships/image" Target="../media/image13.png"/><Relationship Id="rId5" Type="http://schemas.openxmlformats.org/officeDocument/2006/relationships/image" Target="../media/image1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17.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19.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image" Target="../media/image3.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 Id="rId3" Type="http://schemas.openxmlformats.org/officeDocument/2006/relationships/image" Target="../media/image3.png"/><Relationship Id="rId4" Type="http://schemas.openxmlformats.org/officeDocument/2006/relationships/image" Target="../media/image5.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5.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5.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5.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5.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4.png"/><Relationship Id="rId4" Type="http://schemas.openxmlformats.org/officeDocument/2006/relationships/image" Target="../media/image6.png"/><Relationship Id="rId5" Type="http://schemas.openxmlformats.org/officeDocument/2006/relationships/image" Target="../media/image8.png"/><Relationship Id="rId6" Type="http://schemas.openxmlformats.org/officeDocument/2006/relationships/image" Target="../media/image5.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 Id="rId3" Type="http://schemas.openxmlformats.org/officeDocument/2006/relationships/image" Target="../media/image23.png"/></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1" Type="http://schemas.openxmlformats.org/officeDocument/2006/relationships/hyperlink" Target="http://www.intel.com/content/www/us/en/pci-express/pci-sig-sr-iov-primer-sr-iov-technology-paper.html" TargetMode="External"/><Relationship Id="rId10" Type="http://schemas.openxmlformats.org/officeDocument/2006/relationships/hyperlink" Target="https://www.vmware.com/files/pdf/VMware_paravirtualization.pdf" TargetMode="External"/><Relationship Id="rId13" Type="http://schemas.openxmlformats.org/officeDocument/2006/relationships/hyperlink" Target="https://software.intel.com/en-us/node/508360?wapkw=vt-d+technology" TargetMode="External"/><Relationship Id="rId12" Type="http://schemas.openxmlformats.org/officeDocument/2006/relationships/hyperlink" Target="https://software.intel.com/en-us/articles/intel-virtualization-technology-for-directed-io-vt-d-enhancing-intel-platforms-for-efficient-virtualization-of-io-devices" TargetMode="External"/><Relationship Id="rId1" Type="http://schemas.openxmlformats.org/officeDocument/2006/relationships/slideLayout" Target="../slideLayouts/slideLayout3.xml"/><Relationship Id="rId2" Type="http://schemas.openxmlformats.org/officeDocument/2006/relationships/notesSlide" Target="../notesSlides/notesSlide48.xml"/><Relationship Id="rId3" Type="http://schemas.openxmlformats.org/officeDocument/2006/relationships/hyperlink" Target="http://support.citrix.com/content/dam/supportWS/kA560000000Ts7qCAC/XenServer_6.5.0_Technical_FAQ.pdf" TargetMode="External"/><Relationship Id="rId4" Type="http://schemas.openxmlformats.org/officeDocument/2006/relationships/hyperlink" Target="https://software.intel.com/en-us/articles/intel-virtualization-technology-for-directed-io-vt-d-enhancing-intel-platforms-for-efficient-virtualization-of-io-devices" TargetMode="External"/><Relationship Id="rId9" Type="http://schemas.openxmlformats.org/officeDocument/2006/relationships/hyperlink" Target="http://www.intel.com/content/dam/www/public/us/en/documents/product-specifications/vt-directed-io-spec.pdf" TargetMode="External"/><Relationship Id="rId5" Type="http://schemas.openxmlformats.org/officeDocument/2006/relationships/hyperlink" Target="https://www.google.com.ar/url?sa=t&amp;rct=j&amp;q=&amp;esrc=s&amp;source=web&amp;cd=7&amp;cad=rja&amp;uact=8&amp;ved=0ahUKEwjmoJHdnrDMAhVBGZAKHXUcACEQFghGMAY&amp;url=http%3A%2F%2Fdownload.microsoft.com%2Fdownload%2F5%2Fb%2F9%2F5b97017b-e28a-4bae-ba48-174cf47d23cd%2Fvir054_wh06.ppt&amp;usg=AFQjCNFv6xIDEfhdNfEWRSRfmEqvxXfqYw&amp;sig2=6hu04O_YhXjCa5XiC-Wdqg" TargetMode="External"/><Relationship Id="rId6" Type="http://schemas.openxmlformats.org/officeDocument/2006/relationships/hyperlink" Target="http://www.ibm.com/developerworks/library/l-pci-passthrough/" TargetMode="External"/><Relationship Id="rId7" Type="http://schemas.openxmlformats.org/officeDocument/2006/relationships/hyperlink" Target="http://www.cl.cam.ac.uk/research/srg/netos/papers/2003-xensosp.pdf" TargetMode="External"/><Relationship Id="rId8" Type="http://schemas.openxmlformats.org/officeDocument/2006/relationships/hyperlink" Target="http://www.vmware.com/pdf/asplos235_adams.pdf"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9.xml"/><Relationship Id="rId3" Type="http://schemas.openxmlformats.org/officeDocument/2006/relationships/hyperlink" Target="http://cloud.um.edu.ar"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8.png"/><Relationship Id="rId4" Type="http://schemas.openxmlformats.org/officeDocument/2006/relationships/image" Target="../media/image5.png"/><Relationship Id="rId5" Type="http://schemas.openxmlformats.org/officeDocument/2006/relationships/image" Target="../media/image7.png"/><Relationship Id="rId6" Type="http://schemas.openxmlformats.org/officeDocument/2006/relationships/image" Target="../media/image3.png"/><Relationship Id="rId7" Type="http://schemas.openxmlformats.org/officeDocument/2006/relationships/image" Target="../media/image4.png"/><Relationship Id="rId8"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FFFFFF"/>
        </a:solidFill>
      </p:bgPr>
    </p:bg>
    <p:spTree>
      <p:nvGrpSpPr>
        <p:cNvPr id="94" name="Shape 94"/>
        <p:cNvGrpSpPr/>
        <p:nvPr/>
      </p:nvGrpSpPr>
      <p:grpSpPr>
        <a:xfrm>
          <a:off x="0" y="0"/>
          <a:ext cx="0" cy="0"/>
          <a:chOff x="0" y="0"/>
          <a:chExt cx="0" cy="0"/>
        </a:xfrm>
      </p:grpSpPr>
      <p:sp>
        <p:nvSpPr>
          <p:cNvPr id="95" name="Google Shape;95;p13"/>
          <p:cNvSpPr/>
          <p:nvPr/>
        </p:nvSpPr>
        <p:spPr>
          <a:xfrm>
            <a:off x="363300" y="209100"/>
            <a:ext cx="8417400" cy="3086100"/>
          </a:xfrm>
          <a:prstGeom prst="rect">
            <a:avLst/>
          </a:prstGeom>
          <a:no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13"/>
          <p:cNvSpPr txBox="1"/>
          <p:nvPr/>
        </p:nvSpPr>
        <p:spPr>
          <a:xfrm>
            <a:off x="799475" y="1691850"/>
            <a:ext cx="7674000" cy="776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3600">
                <a:solidFill>
                  <a:srgbClr val="434343"/>
                </a:solidFill>
              </a:rPr>
              <a:t>Conceptos de Virtualización</a:t>
            </a:r>
            <a:endParaRPr sz="3600">
              <a:solidFill>
                <a:srgbClr val="434343"/>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3" name="Shape 193"/>
        <p:cNvGrpSpPr/>
        <p:nvPr/>
      </p:nvGrpSpPr>
      <p:grpSpPr>
        <a:xfrm>
          <a:off x="0" y="0"/>
          <a:ext cx="0" cy="0"/>
          <a:chOff x="0" y="0"/>
          <a:chExt cx="0" cy="0"/>
        </a:xfrm>
      </p:grpSpPr>
      <p:sp>
        <p:nvSpPr>
          <p:cNvPr id="194" name="Google Shape;194;p22"/>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Virtualización por software sobre SO (Tipo 2)</a:t>
            </a:r>
            <a:endParaRPr/>
          </a:p>
        </p:txBody>
      </p:sp>
      <p:sp>
        <p:nvSpPr>
          <p:cNvPr id="195" name="Google Shape;195;p22"/>
          <p:cNvSpPr txBox="1"/>
          <p:nvPr>
            <p:ph idx="1" type="body"/>
          </p:nvPr>
        </p:nvSpPr>
        <p:spPr>
          <a:xfrm>
            <a:off x="311700" y="941431"/>
            <a:ext cx="8520600" cy="10365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El Software de Virtualización realiza la tarea de </a:t>
            </a:r>
            <a:r>
              <a:rPr b="1" i="1" lang="en"/>
              <a:t>emular</a:t>
            </a:r>
            <a:r>
              <a:rPr b="1" lang="en"/>
              <a:t> el hardware virtual</a:t>
            </a:r>
            <a:r>
              <a:rPr lang="en"/>
              <a:t> y la técnica de </a:t>
            </a:r>
            <a:r>
              <a:rPr b="1" i="1" lang="en"/>
              <a:t>traducción bit a bit</a:t>
            </a:r>
            <a:r>
              <a:rPr i="1" lang="en"/>
              <a:t> </a:t>
            </a:r>
            <a:r>
              <a:rPr lang="en"/>
              <a:t> para realizar una </a:t>
            </a:r>
            <a:r>
              <a:rPr b="1" lang="en"/>
              <a:t>virtualización total</a:t>
            </a:r>
            <a:r>
              <a:rPr lang="en"/>
              <a:t>. El software de virtualización y sus </a:t>
            </a:r>
            <a:r>
              <a:rPr i="1" lang="en"/>
              <a:t>VM's</a:t>
            </a:r>
            <a:r>
              <a:rPr lang="en"/>
              <a:t> compiten con otras aplicaciones.</a:t>
            </a:r>
            <a:endParaRPr/>
          </a:p>
        </p:txBody>
      </p:sp>
      <p:sp>
        <p:nvSpPr>
          <p:cNvPr id="196" name="Google Shape;196;p22"/>
          <p:cNvSpPr/>
          <p:nvPr/>
        </p:nvSpPr>
        <p:spPr>
          <a:xfrm>
            <a:off x="1432846" y="2188025"/>
            <a:ext cx="2123700" cy="23400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197" name="Google Shape;197;p22"/>
          <p:cNvSpPr/>
          <p:nvPr/>
        </p:nvSpPr>
        <p:spPr>
          <a:xfrm>
            <a:off x="3556686" y="2188025"/>
            <a:ext cx="2123700" cy="23400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198" name="Google Shape;198;p22"/>
          <p:cNvSpPr txBox="1"/>
          <p:nvPr/>
        </p:nvSpPr>
        <p:spPr>
          <a:xfrm>
            <a:off x="1845006" y="6410999"/>
            <a:ext cx="4430400" cy="489000"/>
          </a:xfrm>
          <a:prstGeom prst="rect">
            <a:avLst/>
          </a:prstGeom>
          <a:noFill/>
          <a:ln>
            <a:noFill/>
          </a:ln>
          <a:effectLst>
            <a:outerShdw blurRad="114300"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1800"/>
              <a:t>Hipervisor Tipo 2</a:t>
            </a:r>
            <a:endParaRPr b="1" sz="1800"/>
          </a:p>
        </p:txBody>
      </p:sp>
      <p:sp>
        <p:nvSpPr>
          <p:cNvPr id="199" name="Google Shape;199;p22"/>
          <p:cNvSpPr/>
          <p:nvPr/>
        </p:nvSpPr>
        <p:spPr>
          <a:xfrm>
            <a:off x="1216441" y="5671797"/>
            <a:ext cx="6087600" cy="635400"/>
          </a:xfrm>
          <a:prstGeom prst="cube">
            <a:avLst>
              <a:gd fmla="val 25000"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200" name="Google Shape;200;p22"/>
          <p:cNvSpPr/>
          <p:nvPr/>
        </p:nvSpPr>
        <p:spPr>
          <a:xfrm>
            <a:off x="1216441" y="5117645"/>
            <a:ext cx="6087600" cy="635400"/>
          </a:xfrm>
          <a:prstGeom prst="cube">
            <a:avLst>
              <a:gd fmla="val 25000" name="adj"/>
            </a:avLst>
          </a:prstGeom>
          <a:solidFill>
            <a:srgbClr val="741B47"/>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Host</a:t>
            </a:r>
            <a:endParaRPr sz="1800">
              <a:solidFill>
                <a:srgbClr val="FFFFFF"/>
              </a:solidFill>
              <a:latin typeface="Bree Serif"/>
              <a:ea typeface="Bree Serif"/>
              <a:cs typeface="Bree Serif"/>
              <a:sym typeface="Bree Serif"/>
            </a:endParaRPr>
          </a:p>
        </p:txBody>
      </p:sp>
      <p:sp>
        <p:nvSpPr>
          <p:cNvPr id="201" name="Google Shape;201;p22"/>
          <p:cNvSpPr/>
          <p:nvPr/>
        </p:nvSpPr>
        <p:spPr>
          <a:xfrm>
            <a:off x="1216441" y="4579169"/>
            <a:ext cx="4430400" cy="635400"/>
          </a:xfrm>
          <a:prstGeom prst="cube">
            <a:avLst>
              <a:gd fmla="val 25000" name="adj"/>
            </a:avLst>
          </a:prstGeom>
          <a:solidFill>
            <a:srgbClr val="FF99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Hipervisor Tipo 2</a:t>
            </a:r>
            <a:endParaRPr sz="1800">
              <a:solidFill>
                <a:srgbClr val="FFFFFF"/>
              </a:solidFill>
              <a:latin typeface="Bree Serif"/>
              <a:ea typeface="Bree Serif"/>
              <a:cs typeface="Bree Serif"/>
              <a:sym typeface="Bree Serif"/>
            </a:endParaRPr>
          </a:p>
        </p:txBody>
      </p:sp>
      <p:sp>
        <p:nvSpPr>
          <p:cNvPr id="202" name="Google Shape;202;p22"/>
          <p:cNvSpPr/>
          <p:nvPr/>
        </p:nvSpPr>
        <p:spPr>
          <a:xfrm>
            <a:off x="1216441" y="3792091"/>
            <a:ext cx="2270700" cy="635400"/>
          </a:xfrm>
          <a:prstGeom prst="cube">
            <a:avLst>
              <a:gd fmla="val 25000"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203" name="Google Shape;203;p22"/>
          <p:cNvSpPr/>
          <p:nvPr/>
        </p:nvSpPr>
        <p:spPr>
          <a:xfrm>
            <a:off x="3375956" y="3792091"/>
            <a:ext cx="2270700" cy="635400"/>
          </a:xfrm>
          <a:prstGeom prst="cube">
            <a:avLst>
              <a:gd fmla="val 25000"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204" name="Google Shape;204;p22"/>
          <p:cNvSpPr/>
          <p:nvPr/>
        </p:nvSpPr>
        <p:spPr>
          <a:xfrm>
            <a:off x="1216441" y="3203595"/>
            <a:ext cx="22707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205" name="Google Shape;205;p22"/>
          <p:cNvSpPr/>
          <p:nvPr/>
        </p:nvSpPr>
        <p:spPr>
          <a:xfrm>
            <a:off x="1216441" y="2618939"/>
            <a:ext cx="22707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206" name="Google Shape;206;p22"/>
          <p:cNvSpPr/>
          <p:nvPr/>
        </p:nvSpPr>
        <p:spPr>
          <a:xfrm>
            <a:off x="3375956" y="3203595"/>
            <a:ext cx="22707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207" name="Google Shape;207;p22"/>
          <p:cNvSpPr/>
          <p:nvPr/>
        </p:nvSpPr>
        <p:spPr>
          <a:xfrm>
            <a:off x="3375956" y="2618939"/>
            <a:ext cx="22707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208" name="Google Shape;208;p22"/>
          <p:cNvSpPr/>
          <p:nvPr/>
        </p:nvSpPr>
        <p:spPr>
          <a:xfrm>
            <a:off x="5567464" y="2188028"/>
            <a:ext cx="1736700" cy="2999400"/>
          </a:xfrm>
          <a:prstGeom prst="cube">
            <a:avLst>
              <a:gd fmla="val 11832" name="adj"/>
            </a:avLst>
          </a:prstGeom>
          <a:solidFill>
            <a:srgbClr val="8E7CC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Otras</a:t>
            </a:r>
            <a:endParaRPr sz="1800">
              <a:solidFill>
                <a:srgbClr val="FFFFFF"/>
              </a:solidFill>
              <a:latin typeface="Bree Serif"/>
              <a:ea typeface="Bree Serif"/>
              <a:cs typeface="Bree Serif"/>
              <a:sym typeface="Bree Serif"/>
            </a:endParaRPr>
          </a:p>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12" name="Shape 212"/>
        <p:cNvGrpSpPr/>
        <p:nvPr/>
      </p:nvGrpSpPr>
      <p:grpSpPr>
        <a:xfrm>
          <a:off x="0" y="0"/>
          <a:ext cx="0" cy="0"/>
          <a:chOff x="0" y="0"/>
          <a:chExt cx="0" cy="0"/>
        </a:xfrm>
      </p:grpSpPr>
      <p:sp>
        <p:nvSpPr>
          <p:cNvPr id="213" name="Google Shape;213;p23"/>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Virtualización sobre Hypervisor (VMM) (Tipo 1)</a:t>
            </a:r>
            <a:endParaRPr/>
          </a:p>
        </p:txBody>
      </p:sp>
      <p:sp>
        <p:nvSpPr>
          <p:cNvPr id="214" name="Google Shape;214;p23"/>
          <p:cNvSpPr/>
          <p:nvPr/>
        </p:nvSpPr>
        <p:spPr>
          <a:xfrm>
            <a:off x="1403538" y="2131325"/>
            <a:ext cx="1829100" cy="2317500"/>
          </a:xfrm>
          <a:prstGeom prst="cube">
            <a:avLst>
              <a:gd fmla="val 2386" name="adj"/>
            </a:avLst>
          </a:prstGeom>
          <a:solidFill>
            <a:srgbClr val="B45F06"/>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215" name="Google Shape;215;p23"/>
          <p:cNvSpPr txBox="1"/>
          <p:nvPr>
            <p:ph idx="1" type="body"/>
          </p:nvPr>
        </p:nvSpPr>
        <p:spPr>
          <a:xfrm>
            <a:off x="311700" y="941431"/>
            <a:ext cx="8520600" cy="11661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a:t>El </a:t>
            </a:r>
            <a:r>
              <a:rPr i="1" lang="en"/>
              <a:t>Hypervisor </a:t>
            </a:r>
            <a:r>
              <a:rPr lang="en"/>
              <a:t>realiza la tarea de </a:t>
            </a:r>
            <a:r>
              <a:rPr b="1" i="1" lang="en"/>
              <a:t>emular</a:t>
            </a:r>
            <a:r>
              <a:rPr b="1" lang="en"/>
              <a:t> el hardware virtual y la técnica de </a:t>
            </a:r>
            <a:r>
              <a:rPr b="1" i="1" lang="en"/>
              <a:t>traducción bit a bit</a:t>
            </a:r>
            <a:r>
              <a:rPr i="1" lang="en"/>
              <a:t> </a:t>
            </a:r>
            <a:r>
              <a:rPr lang="en"/>
              <a:t> para realizar una </a:t>
            </a:r>
            <a:r>
              <a:rPr b="1" lang="en"/>
              <a:t>virtualización total</a:t>
            </a:r>
            <a:r>
              <a:rPr lang="en"/>
              <a:t>. Al no competir con un SO por el uso y administración del hardware mejora el rendimiento.</a:t>
            </a:r>
            <a:endParaRPr/>
          </a:p>
        </p:txBody>
      </p:sp>
      <p:sp>
        <p:nvSpPr>
          <p:cNvPr id="216" name="Google Shape;216;p23"/>
          <p:cNvSpPr/>
          <p:nvPr/>
        </p:nvSpPr>
        <p:spPr>
          <a:xfrm>
            <a:off x="1200111" y="5716350"/>
            <a:ext cx="6120300" cy="635400"/>
          </a:xfrm>
          <a:prstGeom prst="cube">
            <a:avLst>
              <a:gd fmla="val 25000"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217" name="Google Shape;217;p23"/>
          <p:cNvSpPr/>
          <p:nvPr/>
        </p:nvSpPr>
        <p:spPr>
          <a:xfrm>
            <a:off x="1252088" y="4474050"/>
            <a:ext cx="6068400" cy="1286100"/>
          </a:xfrm>
          <a:prstGeom prst="cube">
            <a:avLst>
              <a:gd fmla="val 12731" name="adj"/>
            </a:avLst>
          </a:prstGeom>
          <a:solidFill>
            <a:srgbClr val="FF99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Hipervisor (VMM)</a:t>
            </a:r>
            <a:endParaRPr sz="1800">
              <a:solidFill>
                <a:srgbClr val="FFFFFF"/>
              </a:solidFill>
              <a:latin typeface="Bree Serif"/>
              <a:ea typeface="Bree Serif"/>
              <a:cs typeface="Bree Serif"/>
              <a:sym typeface="Bree Serif"/>
            </a:endParaRPr>
          </a:p>
        </p:txBody>
      </p:sp>
      <p:sp>
        <p:nvSpPr>
          <p:cNvPr id="218" name="Google Shape;218;p23"/>
          <p:cNvSpPr/>
          <p:nvPr/>
        </p:nvSpPr>
        <p:spPr>
          <a:xfrm>
            <a:off x="4140188" y="4750225"/>
            <a:ext cx="1244100" cy="480000"/>
          </a:xfrm>
          <a:prstGeom prst="cube">
            <a:avLst>
              <a:gd fmla="val 9849" name="adj"/>
            </a:avLst>
          </a:prstGeom>
          <a:solidFill>
            <a:srgbClr val="1C4587"/>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i="1" lang="en">
                <a:solidFill>
                  <a:schemeClr val="lt1"/>
                </a:solidFill>
                <a:latin typeface="Bree Serif"/>
                <a:ea typeface="Bree Serif"/>
                <a:cs typeface="Bree Serif"/>
                <a:sym typeface="Bree Serif"/>
              </a:rPr>
              <a:t>Traps</a:t>
            </a:r>
            <a:endParaRPr sz="1800">
              <a:solidFill>
                <a:srgbClr val="FFFFFF"/>
              </a:solidFill>
              <a:latin typeface="Bree Serif"/>
              <a:ea typeface="Bree Serif"/>
              <a:cs typeface="Bree Serif"/>
              <a:sym typeface="Bree Serif"/>
            </a:endParaRPr>
          </a:p>
        </p:txBody>
      </p:sp>
      <p:sp>
        <p:nvSpPr>
          <p:cNvPr id="219" name="Google Shape;219;p23"/>
          <p:cNvSpPr/>
          <p:nvPr/>
        </p:nvSpPr>
        <p:spPr>
          <a:xfrm>
            <a:off x="5523663" y="4705225"/>
            <a:ext cx="1518900" cy="570000"/>
          </a:xfrm>
          <a:prstGeom prst="cube">
            <a:avLst>
              <a:gd fmla="val 9849" name="adj"/>
            </a:avLst>
          </a:prstGeom>
          <a:solidFill>
            <a:srgbClr val="1C4587"/>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Emulación de Dispositivos</a:t>
            </a:r>
            <a:endParaRPr sz="1800">
              <a:solidFill>
                <a:srgbClr val="FFFFFF"/>
              </a:solidFill>
              <a:latin typeface="Bree Serif"/>
              <a:ea typeface="Bree Serif"/>
              <a:cs typeface="Bree Serif"/>
              <a:sym typeface="Bree Serif"/>
            </a:endParaRPr>
          </a:p>
        </p:txBody>
      </p:sp>
      <p:sp>
        <p:nvSpPr>
          <p:cNvPr id="220" name="Google Shape;220;p23"/>
          <p:cNvSpPr txBox="1"/>
          <p:nvPr/>
        </p:nvSpPr>
        <p:spPr>
          <a:xfrm>
            <a:off x="2414120" y="6368999"/>
            <a:ext cx="3819900" cy="489000"/>
          </a:xfrm>
          <a:prstGeom prst="rect">
            <a:avLst/>
          </a:prstGeom>
          <a:noFill/>
          <a:ln>
            <a:noFill/>
          </a:ln>
          <a:effectLst>
            <a:outerShdw blurRad="114300"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1800"/>
              <a:t>Hipervisor Tipo 1</a:t>
            </a:r>
            <a:endParaRPr b="1" sz="1800"/>
          </a:p>
        </p:txBody>
      </p:sp>
      <p:sp>
        <p:nvSpPr>
          <p:cNvPr id="221" name="Google Shape;221;p23"/>
          <p:cNvSpPr/>
          <p:nvPr/>
        </p:nvSpPr>
        <p:spPr>
          <a:xfrm>
            <a:off x="3369783" y="2131325"/>
            <a:ext cx="1975200" cy="23400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222" name="Google Shape;222;p23"/>
          <p:cNvSpPr/>
          <p:nvPr/>
        </p:nvSpPr>
        <p:spPr>
          <a:xfrm>
            <a:off x="5345092" y="2131325"/>
            <a:ext cx="1975200" cy="23400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223" name="Google Shape;223;p23"/>
          <p:cNvSpPr/>
          <p:nvPr/>
        </p:nvSpPr>
        <p:spPr>
          <a:xfrm>
            <a:off x="1257587" y="3734275"/>
            <a:ext cx="1975200" cy="635400"/>
          </a:xfrm>
          <a:prstGeom prst="cube">
            <a:avLst>
              <a:gd fmla="val 25000" name="adj"/>
            </a:avLst>
          </a:prstGeom>
          <a:solidFill>
            <a:srgbClr val="E69138"/>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Consola VMM</a:t>
            </a:r>
            <a:endParaRPr sz="1800">
              <a:solidFill>
                <a:srgbClr val="FFFFFF"/>
              </a:solidFill>
              <a:latin typeface="Bree Serif"/>
              <a:ea typeface="Bree Serif"/>
              <a:cs typeface="Bree Serif"/>
              <a:sym typeface="Bree Serif"/>
            </a:endParaRPr>
          </a:p>
        </p:txBody>
      </p:sp>
      <p:sp>
        <p:nvSpPr>
          <p:cNvPr id="224" name="Google Shape;224;p23"/>
          <p:cNvSpPr/>
          <p:nvPr/>
        </p:nvSpPr>
        <p:spPr>
          <a:xfrm>
            <a:off x="3168513" y="3735391"/>
            <a:ext cx="2111700" cy="635400"/>
          </a:xfrm>
          <a:prstGeom prst="cube">
            <a:avLst>
              <a:gd fmla="val 25000"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225" name="Google Shape;225;p23"/>
          <p:cNvSpPr/>
          <p:nvPr/>
        </p:nvSpPr>
        <p:spPr>
          <a:xfrm>
            <a:off x="5177001" y="3735391"/>
            <a:ext cx="2111700" cy="635400"/>
          </a:xfrm>
          <a:prstGeom prst="cube">
            <a:avLst>
              <a:gd fmla="val 25000"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226" name="Google Shape;226;p23"/>
          <p:cNvSpPr/>
          <p:nvPr/>
        </p:nvSpPr>
        <p:spPr>
          <a:xfrm>
            <a:off x="3168513" y="3146896"/>
            <a:ext cx="21117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227" name="Google Shape;227;p23"/>
          <p:cNvSpPr/>
          <p:nvPr/>
        </p:nvSpPr>
        <p:spPr>
          <a:xfrm>
            <a:off x="3168513" y="2562239"/>
            <a:ext cx="21117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228" name="Google Shape;228;p23"/>
          <p:cNvSpPr/>
          <p:nvPr/>
        </p:nvSpPr>
        <p:spPr>
          <a:xfrm>
            <a:off x="5177001" y="3146896"/>
            <a:ext cx="21117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229" name="Google Shape;229;p23"/>
          <p:cNvSpPr/>
          <p:nvPr/>
        </p:nvSpPr>
        <p:spPr>
          <a:xfrm>
            <a:off x="5177001" y="2562239"/>
            <a:ext cx="21117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3" name="Shape 233"/>
        <p:cNvGrpSpPr/>
        <p:nvPr/>
      </p:nvGrpSpPr>
      <p:grpSpPr>
        <a:xfrm>
          <a:off x="0" y="0"/>
          <a:ext cx="0" cy="0"/>
          <a:chOff x="0" y="0"/>
          <a:chExt cx="0" cy="0"/>
        </a:xfrm>
      </p:grpSpPr>
      <p:sp>
        <p:nvSpPr>
          <p:cNvPr id="234" name="Google Shape;234;p24"/>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Paravirtualización</a:t>
            </a:r>
            <a:endParaRPr/>
          </a:p>
        </p:txBody>
      </p:sp>
      <p:sp>
        <p:nvSpPr>
          <p:cNvPr id="235" name="Google Shape;235;p24"/>
          <p:cNvSpPr/>
          <p:nvPr/>
        </p:nvSpPr>
        <p:spPr>
          <a:xfrm>
            <a:off x="1537638" y="2118525"/>
            <a:ext cx="1829100" cy="2317500"/>
          </a:xfrm>
          <a:prstGeom prst="cube">
            <a:avLst>
              <a:gd fmla="val 2386" name="adj"/>
            </a:avLst>
          </a:prstGeom>
          <a:solidFill>
            <a:srgbClr val="B45F06"/>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236" name="Google Shape;236;p24"/>
          <p:cNvSpPr/>
          <p:nvPr/>
        </p:nvSpPr>
        <p:spPr>
          <a:xfrm>
            <a:off x="1360261" y="5703550"/>
            <a:ext cx="6120300" cy="635400"/>
          </a:xfrm>
          <a:prstGeom prst="cube">
            <a:avLst>
              <a:gd fmla="val 25000"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237" name="Google Shape;237;p24"/>
          <p:cNvSpPr/>
          <p:nvPr/>
        </p:nvSpPr>
        <p:spPr>
          <a:xfrm>
            <a:off x="1386188" y="4461250"/>
            <a:ext cx="6068400" cy="1286100"/>
          </a:xfrm>
          <a:prstGeom prst="cube">
            <a:avLst>
              <a:gd fmla="val 12731" name="adj"/>
            </a:avLst>
          </a:prstGeom>
          <a:solidFill>
            <a:srgbClr val="FF99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Bree Serif"/>
                <a:ea typeface="Bree Serif"/>
                <a:cs typeface="Bree Serif"/>
                <a:sym typeface="Bree Serif"/>
              </a:rPr>
              <a:t>Hipervisor (VMM)</a:t>
            </a:r>
            <a:endParaRPr sz="1800">
              <a:solidFill>
                <a:srgbClr val="FFFFFF"/>
              </a:solidFill>
              <a:latin typeface="Bree Serif"/>
              <a:ea typeface="Bree Serif"/>
              <a:cs typeface="Bree Serif"/>
              <a:sym typeface="Bree Serif"/>
            </a:endParaRPr>
          </a:p>
        </p:txBody>
      </p:sp>
      <p:sp>
        <p:nvSpPr>
          <p:cNvPr id="238" name="Google Shape;238;p24"/>
          <p:cNvSpPr txBox="1"/>
          <p:nvPr/>
        </p:nvSpPr>
        <p:spPr>
          <a:xfrm>
            <a:off x="1391675" y="6356200"/>
            <a:ext cx="5951400" cy="489000"/>
          </a:xfrm>
          <a:prstGeom prst="rect">
            <a:avLst/>
          </a:prstGeom>
          <a:noFill/>
          <a:ln>
            <a:noFill/>
          </a:ln>
          <a:effectLst>
            <a:outerShdw blurRad="114300"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1800"/>
              <a:t>Acceso a recursos  sin paravirtualización</a:t>
            </a:r>
            <a:endParaRPr b="1" sz="1800"/>
          </a:p>
        </p:txBody>
      </p:sp>
      <p:sp>
        <p:nvSpPr>
          <p:cNvPr id="239" name="Google Shape;239;p24"/>
          <p:cNvSpPr/>
          <p:nvPr/>
        </p:nvSpPr>
        <p:spPr>
          <a:xfrm>
            <a:off x="3503875" y="941875"/>
            <a:ext cx="1975200" cy="35166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240" name="Google Shape;240;p24"/>
          <p:cNvSpPr/>
          <p:nvPr/>
        </p:nvSpPr>
        <p:spPr>
          <a:xfrm>
            <a:off x="5479192" y="941875"/>
            <a:ext cx="1975200" cy="35166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241" name="Google Shape;241;p24"/>
          <p:cNvSpPr/>
          <p:nvPr/>
        </p:nvSpPr>
        <p:spPr>
          <a:xfrm>
            <a:off x="1391687" y="3721475"/>
            <a:ext cx="1975200" cy="635400"/>
          </a:xfrm>
          <a:prstGeom prst="cube">
            <a:avLst>
              <a:gd fmla="val 25000" name="adj"/>
            </a:avLst>
          </a:prstGeom>
          <a:solidFill>
            <a:srgbClr val="E69138"/>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Consola VMM</a:t>
            </a:r>
            <a:endParaRPr sz="1800">
              <a:solidFill>
                <a:srgbClr val="FFFFFF"/>
              </a:solidFill>
              <a:latin typeface="Bree Serif"/>
              <a:ea typeface="Bree Serif"/>
              <a:cs typeface="Bree Serif"/>
              <a:sym typeface="Bree Serif"/>
            </a:endParaRPr>
          </a:p>
        </p:txBody>
      </p:sp>
      <p:sp>
        <p:nvSpPr>
          <p:cNvPr id="242" name="Google Shape;242;p24"/>
          <p:cNvSpPr/>
          <p:nvPr/>
        </p:nvSpPr>
        <p:spPr>
          <a:xfrm>
            <a:off x="3302625" y="2585575"/>
            <a:ext cx="2065500" cy="1949100"/>
          </a:xfrm>
          <a:prstGeom prst="cube">
            <a:avLst>
              <a:gd fmla="val 6904"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243" name="Google Shape;243;p24"/>
          <p:cNvSpPr/>
          <p:nvPr/>
        </p:nvSpPr>
        <p:spPr>
          <a:xfrm>
            <a:off x="4968525" y="5380000"/>
            <a:ext cx="624300" cy="570000"/>
          </a:xfrm>
          <a:prstGeom prst="downArrow">
            <a:avLst>
              <a:gd fmla="val 50000" name="adj1"/>
              <a:gd fmla="val 50000" name="adj2"/>
            </a:avLst>
          </a:prstGeom>
          <a:solidFill>
            <a:srgbClr val="0B5394"/>
          </a:solidFill>
          <a:ln cap="flat" cmpd="sng" w="19050">
            <a:solidFill>
              <a:srgbClr val="A4C2F4"/>
            </a:solidFill>
            <a:prstDash val="solid"/>
            <a:round/>
            <a:headEnd len="sm" w="sm" type="none"/>
            <a:tailEnd len="sm" w="sm" type="none"/>
          </a:ln>
          <a:effectLst>
            <a:outerShdw blurRad="300038" rotWithShape="0" algn="bl" dir="18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24"/>
          <p:cNvSpPr/>
          <p:nvPr/>
        </p:nvSpPr>
        <p:spPr>
          <a:xfrm>
            <a:off x="3425950" y="5046388"/>
            <a:ext cx="3702300" cy="333600"/>
          </a:xfrm>
          <a:prstGeom prst="cube">
            <a:avLst>
              <a:gd fmla="val 9849" name="adj"/>
            </a:avLst>
          </a:prstGeom>
          <a:solidFill>
            <a:srgbClr val="1155CC"/>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Drivers Reales</a:t>
            </a:r>
            <a:endParaRPr sz="1800">
              <a:solidFill>
                <a:srgbClr val="FFFFFF"/>
              </a:solidFill>
              <a:latin typeface="Bree Serif"/>
              <a:ea typeface="Bree Serif"/>
              <a:cs typeface="Bree Serif"/>
              <a:sym typeface="Bree Serif"/>
            </a:endParaRPr>
          </a:p>
        </p:txBody>
      </p:sp>
      <p:sp>
        <p:nvSpPr>
          <p:cNvPr id="245" name="Google Shape;245;p24"/>
          <p:cNvSpPr/>
          <p:nvPr/>
        </p:nvSpPr>
        <p:spPr>
          <a:xfrm>
            <a:off x="3425950" y="4692425"/>
            <a:ext cx="3702300" cy="333600"/>
          </a:xfrm>
          <a:prstGeom prst="cube">
            <a:avLst>
              <a:gd fmla="val 9849" name="adj"/>
            </a:avLst>
          </a:prstGeom>
          <a:solidFill>
            <a:srgbClr val="351C75"/>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Emulación de Dispositivos</a:t>
            </a:r>
            <a:endParaRPr sz="1800">
              <a:solidFill>
                <a:srgbClr val="FFFFFF"/>
              </a:solidFill>
              <a:latin typeface="Bree Serif"/>
              <a:ea typeface="Bree Serif"/>
              <a:cs typeface="Bree Serif"/>
              <a:sym typeface="Bree Serif"/>
            </a:endParaRPr>
          </a:p>
        </p:txBody>
      </p:sp>
      <p:sp>
        <p:nvSpPr>
          <p:cNvPr id="246" name="Google Shape;246;p24"/>
          <p:cNvSpPr/>
          <p:nvPr/>
        </p:nvSpPr>
        <p:spPr>
          <a:xfrm>
            <a:off x="3970750" y="3824325"/>
            <a:ext cx="624300" cy="901800"/>
          </a:xfrm>
          <a:prstGeom prst="downArrow">
            <a:avLst>
              <a:gd fmla="val 50000" name="adj1"/>
              <a:gd fmla="val 50000" name="adj2"/>
            </a:avLst>
          </a:prstGeom>
          <a:solidFill>
            <a:srgbClr val="351C75"/>
          </a:solidFill>
          <a:ln cap="flat" cmpd="sng" w="19050">
            <a:solidFill>
              <a:srgbClr val="B4A7D6"/>
            </a:solidFill>
            <a:prstDash val="solid"/>
            <a:round/>
            <a:headEnd len="sm" w="sm" type="none"/>
            <a:tailEnd len="sm" w="sm" type="none"/>
          </a:ln>
          <a:effectLst>
            <a:outerShdw blurRad="300038" rotWithShape="0" algn="bl" dir="18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24"/>
          <p:cNvSpPr/>
          <p:nvPr/>
        </p:nvSpPr>
        <p:spPr>
          <a:xfrm>
            <a:off x="3425950" y="3253500"/>
            <a:ext cx="1713900" cy="570000"/>
          </a:xfrm>
          <a:prstGeom prst="cube">
            <a:avLst>
              <a:gd fmla="val 9849" name="adj"/>
            </a:avLst>
          </a:prstGeom>
          <a:solidFill>
            <a:srgbClr val="351C75"/>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Drivers Reales</a:t>
            </a:r>
            <a:endParaRPr sz="1800">
              <a:solidFill>
                <a:srgbClr val="FFFFFF"/>
              </a:solidFill>
              <a:latin typeface="Bree Serif"/>
              <a:ea typeface="Bree Serif"/>
              <a:cs typeface="Bree Serif"/>
              <a:sym typeface="Bree Serif"/>
            </a:endParaRPr>
          </a:p>
        </p:txBody>
      </p:sp>
      <p:sp>
        <p:nvSpPr>
          <p:cNvPr id="248" name="Google Shape;248;p24"/>
          <p:cNvSpPr/>
          <p:nvPr/>
        </p:nvSpPr>
        <p:spPr>
          <a:xfrm>
            <a:off x="5333600" y="2578275"/>
            <a:ext cx="2065500" cy="1949100"/>
          </a:xfrm>
          <a:prstGeom prst="cube">
            <a:avLst>
              <a:gd fmla="val 6904"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249" name="Google Shape;249;p24"/>
          <p:cNvSpPr/>
          <p:nvPr/>
        </p:nvSpPr>
        <p:spPr>
          <a:xfrm>
            <a:off x="5959125" y="3823500"/>
            <a:ext cx="624300" cy="901800"/>
          </a:xfrm>
          <a:prstGeom prst="downArrow">
            <a:avLst>
              <a:gd fmla="val 50000" name="adj1"/>
              <a:gd fmla="val 50000" name="adj2"/>
            </a:avLst>
          </a:prstGeom>
          <a:solidFill>
            <a:srgbClr val="351C75"/>
          </a:solidFill>
          <a:ln cap="flat" cmpd="sng" w="19050">
            <a:solidFill>
              <a:srgbClr val="B4A7D6"/>
            </a:solidFill>
            <a:prstDash val="solid"/>
            <a:round/>
            <a:headEnd len="sm" w="sm" type="none"/>
            <a:tailEnd len="sm" w="sm" type="none"/>
          </a:ln>
          <a:effectLst>
            <a:outerShdw blurRad="300038" rotWithShape="0" algn="bl" dir="18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24"/>
          <p:cNvSpPr/>
          <p:nvPr/>
        </p:nvSpPr>
        <p:spPr>
          <a:xfrm>
            <a:off x="5414325" y="3253500"/>
            <a:ext cx="1713900" cy="570000"/>
          </a:xfrm>
          <a:prstGeom prst="cube">
            <a:avLst>
              <a:gd fmla="val 9849" name="adj"/>
            </a:avLst>
          </a:prstGeom>
          <a:solidFill>
            <a:srgbClr val="351C75"/>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Drivers Reales</a:t>
            </a:r>
            <a:endParaRPr sz="1800">
              <a:solidFill>
                <a:srgbClr val="FFFFFF"/>
              </a:solidFill>
              <a:latin typeface="Bree Serif"/>
              <a:ea typeface="Bree Serif"/>
              <a:cs typeface="Bree Serif"/>
              <a:sym typeface="Bree Serif"/>
            </a:endParaRPr>
          </a:p>
        </p:txBody>
      </p:sp>
      <p:sp>
        <p:nvSpPr>
          <p:cNvPr id="251" name="Google Shape;251;p24"/>
          <p:cNvSpPr/>
          <p:nvPr/>
        </p:nvSpPr>
        <p:spPr>
          <a:xfrm>
            <a:off x="3302613" y="1991096"/>
            <a:ext cx="21117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252" name="Google Shape;252;p24"/>
          <p:cNvSpPr/>
          <p:nvPr/>
        </p:nvSpPr>
        <p:spPr>
          <a:xfrm>
            <a:off x="3302613" y="1406439"/>
            <a:ext cx="21117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253" name="Google Shape;253;p24"/>
          <p:cNvSpPr/>
          <p:nvPr/>
        </p:nvSpPr>
        <p:spPr>
          <a:xfrm>
            <a:off x="5311101" y="1991096"/>
            <a:ext cx="21117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254" name="Google Shape;254;p24"/>
          <p:cNvSpPr/>
          <p:nvPr/>
        </p:nvSpPr>
        <p:spPr>
          <a:xfrm>
            <a:off x="5311101" y="1406439"/>
            <a:ext cx="21117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58" name="Shape 258"/>
        <p:cNvGrpSpPr/>
        <p:nvPr/>
      </p:nvGrpSpPr>
      <p:grpSpPr>
        <a:xfrm>
          <a:off x="0" y="0"/>
          <a:ext cx="0" cy="0"/>
          <a:chOff x="0" y="0"/>
          <a:chExt cx="0" cy="0"/>
        </a:xfrm>
      </p:grpSpPr>
      <p:sp>
        <p:nvSpPr>
          <p:cNvPr id="259" name="Google Shape;259;p25"/>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Paravirtualización</a:t>
            </a:r>
            <a:endParaRPr/>
          </a:p>
        </p:txBody>
      </p:sp>
      <p:sp>
        <p:nvSpPr>
          <p:cNvPr id="260" name="Google Shape;260;p25"/>
          <p:cNvSpPr txBox="1"/>
          <p:nvPr>
            <p:ph idx="1" type="body"/>
          </p:nvPr>
        </p:nvSpPr>
        <p:spPr>
          <a:xfrm>
            <a:off x="311700" y="941428"/>
            <a:ext cx="8520600" cy="55953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2200"/>
              <a:t>El </a:t>
            </a:r>
            <a:r>
              <a:rPr i="1" lang="en" sz="2200"/>
              <a:t>Hypervisor </a:t>
            </a:r>
            <a:r>
              <a:rPr lang="en" sz="2200"/>
              <a:t>tiene una API, que realiza la traducción de las instrucciones privilegiadas a un conjunto de instrucciones  que simulan lo mismo en el entorno virtualizado.  </a:t>
            </a:r>
            <a:endParaRPr sz="2200"/>
          </a:p>
          <a:p>
            <a:pPr indent="0" lvl="0" marL="0" rtl="0" algn="just">
              <a:spcBef>
                <a:spcPts val="1600"/>
              </a:spcBef>
              <a:spcAft>
                <a:spcPts val="0"/>
              </a:spcAft>
              <a:buNone/>
            </a:pPr>
            <a:r>
              <a:rPr lang="en" sz="2200"/>
              <a:t>El </a:t>
            </a:r>
            <a:r>
              <a:rPr i="1" lang="en" sz="2200"/>
              <a:t>SO</a:t>
            </a:r>
            <a:r>
              <a:rPr lang="en" sz="2200"/>
              <a:t> </a:t>
            </a:r>
            <a:r>
              <a:rPr i="1" lang="en" sz="2200"/>
              <a:t>Guest</a:t>
            </a:r>
            <a:r>
              <a:rPr lang="en" sz="2200"/>
              <a:t>, “sabe” que está siendo virtualizado y realiza una </a:t>
            </a:r>
            <a:r>
              <a:rPr i="1" lang="en" sz="2200"/>
              <a:t>Hypercall </a:t>
            </a:r>
            <a:r>
              <a:rPr lang="en" sz="2200"/>
              <a:t> a la API del </a:t>
            </a:r>
            <a:r>
              <a:rPr i="1" lang="en" sz="2200"/>
              <a:t>Hypervisor</a:t>
            </a:r>
            <a:r>
              <a:rPr lang="en" sz="2200"/>
              <a:t> en vez de ejecutar una instrucción privilegiada. </a:t>
            </a:r>
            <a:endParaRPr sz="2200"/>
          </a:p>
          <a:p>
            <a:pPr indent="0" lvl="0" marL="0" rtl="0" algn="just">
              <a:spcBef>
                <a:spcPts val="1600"/>
              </a:spcBef>
              <a:spcAft>
                <a:spcPts val="1600"/>
              </a:spcAft>
              <a:buNone/>
            </a:pPr>
            <a:r>
              <a:rPr lang="en" sz="2200"/>
              <a:t>El resto de las instrucciones se ejecutan directamente sobre el hardware.</a:t>
            </a:r>
            <a:endParaRPr sz="2200"/>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64" name="Shape 264"/>
        <p:cNvGrpSpPr/>
        <p:nvPr/>
      </p:nvGrpSpPr>
      <p:grpSpPr>
        <a:xfrm>
          <a:off x="0" y="0"/>
          <a:ext cx="0" cy="0"/>
          <a:chOff x="0" y="0"/>
          <a:chExt cx="0" cy="0"/>
        </a:xfrm>
      </p:grpSpPr>
      <p:sp>
        <p:nvSpPr>
          <p:cNvPr id="265" name="Google Shape;265;p26"/>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Paravirtualización</a:t>
            </a:r>
            <a:endParaRPr/>
          </a:p>
        </p:txBody>
      </p:sp>
      <p:sp>
        <p:nvSpPr>
          <p:cNvPr id="266" name="Google Shape;266;p26"/>
          <p:cNvSpPr/>
          <p:nvPr/>
        </p:nvSpPr>
        <p:spPr>
          <a:xfrm>
            <a:off x="1537638" y="2118525"/>
            <a:ext cx="1829100" cy="2317500"/>
          </a:xfrm>
          <a:prstGeom prst="cube">
            <a:avLst>
              <a:gd fmla="val 2386" name="adj"/>
            </a:avLst>
          </a:prstGeom>
          <a:solidFill>
            <a:srgbClr val="B45F06"/>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267" name="Google Shape;267;p26"/>
          <p:cNvSpPr/>
          <p:nvPr/>
        </p:nvSpPr>
        <p:spPr>
          <a:xfrm>
            <a:off x="1360261" y="5703550"/>
            <a:ext cx="6120300" cy="635400"/>
          </a:xfrm>
          <a:prstGeom prst="cube">
            <a:avLst>
              <a:gd fmla="val 25000"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268" name="Google Shape;268;p26"/>
          <p:cNvSpPr/>
          <p:nvPr/>
        </p:nvSpPr>
        <p:spPr>
          <a:xfrm>
            <a:off x="1386188" y="4461250"/>
            <a:ext cx="6068400" cy="1286100"/>
          </a:xfrm>
          <a:prstGeom prst="cube">
            <a:avLst>
              <a:gd fmla="val 12731" name="adj"/>
            </a:avLst>
          </a:prstGeom>
          <a:solidFill>
            <a:srgbClr val="FF99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Bree Serif"/>
                <a:ea typeface="Bree Serif"/>
                <a:cs typeface="Bree Serif"/>
                <a:sym typeface="Bree Serif"/>
              </a:rPr>
              <a:t>Hipervisor (VMM)</a:t>
            </a:r>
            <a:endParaRPr sz="1800">
              <a:solidFill>
                <a:srgbClr val="FFFFFF"/>
              </a:solidFill>
              <a:latin typeface="Bree Serif"/>
              <a:ea typeface="Bree Serif"/>
              <a:cs typeface="Bree Serif"/>
              <a:sym typeface="Bree Serif"/>
            </a:endParaRPr>
          </a:p>
        </p:txBody>
      </p:sp>
      <p:sp>
        <p:nvSpPr>
          <p:cNvPr id="269" name="Google Shape;269;p26"/>
          <p:cNvSpPr txBox="1"/>
          <p:nvPr/>
        </p:nvSpPr>
        <p:spPr>
          <a:xfrm>
            <a:off x="1391675" y="6356200"/>
            <a:ext cx="5951400" cy="489000"/>
          </a:xfrm>
          <a:prstGeom prst="rect">
            <a:avLst/>
          </a:prstGeom>
          <a:noFill/>
          <a:ln>
            <a:noFill/>
          </a:ln>
          <a:effectLst>
            <a:outerShdw blurRad="114300"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1800"/>
              <a:t>Acceso a recursos  con paravirtualización</a:t>
            </a:r>
            <a:endParaRPr b="1" sz="1800"/>
          </a:p>
        </p:txBody>
      </p:sp>
      <p:sp>
        <p:nvSpPr>
          <p:cNvPr id="270" name="Google Shape;270;p26"/>
          <p:cNvSpPr/>
          <p:nvPr/>
        </p:nvSpPr>
        <p:spPr>
          <a:xfrm>
            <a:off x="3503875" y="941875"/>
            <a:ext cx="1975200" cy="35166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271" name="Google Shape;271;p26"/>
          <p:cNvSpPr/>
          <p:nvPr/>
        </p:nvSpPr>
        <p:spPr>
          <a:xfrm>
            <a:off x="5479192" y="941875"/>
            <a:ext cx="1975200" cy="35166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272" name="Google Shape;272;p26"/>
          <p:cNvSpPr/>
          <p:nvPr/>
        </p:nvSpPr>
        <p:spPr>
          <a:xfrm>
            <a:off x="1391687" y="3721475"/>
            <a:ext cx="1975200" cy="635400"/>
          </a:xfrm>
          <a:prstGeom prst="cube">
            <a:avLst>
              <a:gd fmla="val 25000" name="adj"/>
            </a:avLst>
          </a:prstGeom>
          <a:solidFill>
            <a:srgbClr val="E69138"/>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Consola VMM</a:t>
            </a:r>
            <a:endParaRPr sz="1800">
              <a:solidFill>
                <a:srgbClr val="FFFFFF"/>
              </a:solidFill>
              <a:latin typeface="Bree Serif"/>
              <a:ea typeface="Bree Serif"/>
              <a:cs typeface="Bree Serif"/>
              <a:sym typeface="Bree Serif"/>
            </a:endParaRPr>
          </a:p>
        </p:txBody>
      </p:sp>
      <p:sp>
        <p:nvSpPr>
          <p:cNvPr id="273" name="Google Shape;273;p26"/>
          <p:cNvSpPr/>
          <p:nvPr/>
        </p:nvSpPr>
        <p:spPr>
          <a:xfrm>
            <a:off x="3302625" y="2585575"/>
            <a:ext cx="2065500" cy="1949100"/>
          </a:xfrm>
          <a:prstGeom prst="cube">
            <a:avLst>
              <a:gd fmla="val 6904"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600">
                <a:solidFill>
                  <a:srgbClr val="FFFFFF"/>
                </a:solidFill>
                <a:latin typeface="Bree Serif"/>
                <a:ea typeface="Bree Serif"/>
                <a:cs typeface="Bree Serif"/>
                <a:sym typeface="Bree Serif"/>
              </a:rPr>
              <a:t>SO Guest Paravirtualizado</a:t>
            </a:r>
            <a:endParaRPr sz="1600">
              <a:solidFill>
                <a:srgbClr val="FFFFFF"/>
              </a:solidFill>
              <a:latin typeface="Bree Serif"/>
              <a:ea typeface="Bree Serif"/>
              <a:cs typeface="Bree Serif"/>
              <a:sym typeface="Bree Serif"/>
            </a:endParaRPr>
          </a:p>
        </p:txBody>
      </p:sp>
      <p:sp>
        <p:nvSpPr>
          <p:cNvPr id="274" name="Google Shape;274;p26"/>
          <p:cNvSpPr/>
          <p:nvPr/>
        </p:nvSpPr>
        <p:spPr>
          <a:xfrm>
            <a:off x="4968525" y="5380000"/>
            <a:ext cx="624300" cy="570000"/>
          </a:xfrm>
          <a:prstGeom prst="downArrow">
            <a:avLst>
              <a:gd fmla="val 50000" name="adj1"/>
              <a:gd fmla="val 50000" name="adj2"/>
            </a:avLst>
          </a:prstGeom>
          <a:solidFill>
            <a:srgbClr val="0B5394"/>
          </a:solidFill>
          <a:ln cap="flat" cmpd="sng" w="19050">
            <a:solidFill>
              <a:srgbClr val="A4C2F4"/>
            </a:solidFill>
            <a:prstDash val="solid"/>
            <a:round/>
            <a:headEnd len="sm" w="sm" type="none"/>
            <a:tailEnd len="sm" w="sm" type="none"/>
          </a:ln>
          <a:effectLst>
            <a:outerShdw blurRad="300038" rotWithShape="0" algn="bl" dir="18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26"/>
          <p:cNvSpPr/>
          <p:nvPr/>
        </p:nvSpPr>
        <p:spPr>
          <a:xfrm>
            <a:off x="3425950" y="5046388"/>
            <a:ext cx="3702300" cy="333600"/>
          </a:xfrm>
          <a:prstGeom prst="cube">
            <a:avLst>
              <a:gd fmla="val 9849" name="adj"/>
            </a:avLst>
          </a:prstGeom>
          <a:solidFill>
            <a:srgbClr val="1155CC"/>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Drivers Reales</a:t>
            </a:r>
            <a:endParaRPr sz="1800">
              <a:solidFill>
                <a:srgbClr val="FFFFFF"/>
              </a:solidFill>
              <a:latin typeface="Bree Serif"/>
              <a:ea typeface="Bree Serif"/>
              <a:cs typeface="Bree Serif"/>
              <a:sym typeface="Bree Serif"/>
            </a:endParaRPr>
          </a:p>
        </p:txBody>
      </p:sp>
      <p:sp>
        <p:nvSpPr>
          <p:cNvPr id="276" name="Google Shape;276;p26"/>
          <p:cNvSpPr/>
          <p:nvPr/>
        </p:nvSpPr>
        <p:spPr>
          <a:xfrm>
            <a:off x="3425950" y="4692425"/>
            <a:ext cx="2927700" cy="333600"/>
          </a:xfrm>
          <a:prstGeom prst="cube">
            <a:avLst>
              <a:gd fmla="val 9849" name="adj"/>
            </a:avLst>
          </a:prstGeom>
          <a:solidFill>
            <a:srgbClr val="0000F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Interface de Drivers de VMM</a:t>
            </a:r>
            <a:endParaRPr sz="1800">
              <a:solidFill>
                <a:srgbClr val="FFFFFF"/>
              </a:solidFill>
              <a:latin typeface="Bree Serif"/>
              <a:ea typeface="Bree Serif"/>
              <a:cs typeface="Bree Serif"/>
              <a:sym typeface="Bree Serif"/>
            </a:endParaRPr>
          </a:p>
        </p:txBody>
      </p:sp>
      <p:sp>
        <p:nvSpPr>
          <p:cNvPr id="277" name="Google Shape;277;p26"/>
          <p:cNvSpPr/>
          <p:nvPr/>
        </p:nvSpPr>
        <p:spPr>
          <a:xfrm>
            <a:off x="6353650" y="4692413"/>
            <a:ext cx="758400" cy="333600"/>
          </a:xfrm>
          <a:prstGeom prst="cube">
            <a:avLst>
              <a:gd fmla="val 9849" name="adj"/>
            </a:avLst>
          </a:prstGeom>
          <a:solidFill>
            <a:srgbClr val="0000F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API</a:t>
            </a:r>
            <a:endParaRPr sz="1800">
              <a:solidFill>
                <a:srgbClr val="FFFFFF"/>
              </a:solidFill>
              <a:latin typeface="Bree Serif"/>
              <a:ea typeface="Bree Serif"/>
              <a:cs typeface="Bree Serif"/>
              <a:sym typeface="Bree Serif"/>
            </a:endParaRPr>
          </a:p>
        </p:txBody>
      </p:sp>
      <p:sp>
        <p:nvSpPr>
          <p:cNvPr id="278" name="Google Shape;278;p26"/>
          <p:cNvSpPr/>
          <p:nvPr/>
        </p:nvSpPr>
        <p:spPr>
          <a:xfrm>
            <a:off x="3970750" y="3824325"/>
            <a:ext cx="624300" cy="901800"/>
          </a:xfrm>
          <a:prstGeom prst="downArrow">
            <a:avLst>
              <a:gd fmla="val 50000" name="adj1"/>
              <a:gd fmla="val 50000" name="adj2"/>
            </a:avLst>
          </a:prstGeom>
          <a:solidFill>
            <a:srgbClr val="0000FF"/>
          </a:solidFill>
          <a:ln cap="flat" cmpd="sng" w="19050">
            <a:solidFill>
              <a:srgbClr val="B4A7D6"/>
            </a:solidFill>
            <a:prstDash val="solid"/>
            <a:round/>
            <a:headEnd len="sm" w="sm" type="none"/>
            <a:tailEnd len="sm" w="sm" type="none"/>
          </a:ln>
          <a:effectLst>
            <a:outerShdw blurRad="300038" rotWithShape="0" algn="bl" dir="18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26"/>
          <p:cNvSpPr/>
          <p:nvPr/>
        </p:nvSpPr>
        <p:spPr>
          <a:xfrm>
            <a:off x="3425950" y="3405900"/>
            <a:ext cx="1713900" cy="570000"/>
          </a:xfrm>
          <a:prstGeom prst="cube">
            <a:avLst>
              <a:gd fmla="val 9849" name="adj"/>
            </a:avLst>
          </a:prstGeom>
          <a:solidFill>
            <a:srgbClr val="0000F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Drivers Modificados</a:t>
            </a:r>
            <a:endParaRPr sz="1800">
              <a:solidFill>
                <a:srgbClr val="FFFFFF"/>
              </a:solidFill>
              <a:latin typeface="Bree Serif"/>
              <a:ea typeface="Bree Serif"/>
              <a:cs typeface="Bree Serif"/>
              <a:sym typeface="Bree Serif"/>
            </a:endParaRPr>
          </a:p>
        </p:txBody>
      </p:sp>
      <p:sp>
        <p:nvSpPr>
          <p:cNvPr id="280" name="Google Shape;280;p26"/>
          <p:cNvSpPr/>
          <p:nvPr/>
        </p:nvSpPr>
        <p:spPr>
          <a:xfrm>
            <a:off x="5333600" y="2578275"/>
            <a:ext cx="2065500" cy="1949100"/>
          </a:xfrm>
          <a:prstGeom prst="cube">
            <a:avLst>
              <a:gd fmla="val 6904"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600">
                <a:solidFill>
                  <a:srgbClr val="FFFFFF"/>
                </a:solidFill>
                <a:latin typeface="Bree Serif"/>
                <a:ea typeface="Bree Serif"/>
                <a:cs typeface="Bree Serif"/>
                <a:sym typeface="Bree Serif"/>
              </a:rPr>
              <a:t>SO Guest Paravirtualizado</a:t>
            </a:r>
            <a:endParaRPr sz="1800">
              <a:solidFill>
                <a:srgbClr val="FFFFFF"/>
              </a:solidFill>
              <a:latin typeface="Bree Serif"/>
              <a:ea typeface="Bree Serif"/>
              <a:cs typeface="Bree Serif"/>
              <a:sym typeface="Bree Serif"/>
            </a:endParaRPr>
          </a:p>
        </p:txBody>
      </p:sp>
      <p:sp>
        <p:nvSpPr>
          <p:cNvPr id="281" name="Google Shape;281;p26"/>
          <p:cNvSpPr/>
          <p:nvPr/>
        </p:nvSpPr>
        <p:spPr>
          <a:xfrm>
            <a:off x="5959125" y="3823500"/>
            <a:ext cx="624300" cy="901800"/>
          </a:xfrm>
          <a:prstGeom prst="downArrow">
            <a:avLst>
              <a:gd fmla="val 50000" name="adj1"/>
              <a:gd fmla="val 50000" name="adj2"/>
            </a:avLst>
          </a:prstGeom>
          <a:solidFill>
            <a:srgbClr val="0000FF"/>
          </a:solidFill>
          <a:ln cap="flat" cmpd="sng" w="19050">
            <a:solidFill>
              <a:srgbClr val="B4A7D6"/>
            </a:solidFill>
            <a:prstDash val="solid"/>
            <a:round/>
            <a:headEnd len="sm" w="sm" type="none"/>
            <a:tailEnd len="sm" w="sm" type="none"/>
          </a:ln>
          <a:effectLst>
            <a:outerShdw blurRad="300038" rotWithShape="0" algn="bl" dir="18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26"/>
          <p:cNvSpPr/>
          <p:nvPr/>
        </p:nvSpPr>
        <p:spPr>
          <a:xfrm>
            <a:off x="5414325" y="3405900"/>
            <a:ext cx="1713900" cy="570000"/>
          </a:xfrm>
          <a:prstGeom prst="cube">
            <a:avLst>
              <a:gd fmla="val 9849" name="adj"/>
            </a:avLst>
          </a:prstGeom>
          <a:solidFill>
            <a:srgbClr val="0000F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Drivers Modificados</a:t>
            </a:r>
            <a:endParaRPr sz="1800">
              <a:solidFill>
                <a:srgbClr val="FFFFFF"/>
              </a:solidFill>
              <a:latin typeface="Bree Serif"/>
              <a:ea typeface="Bree Serif"/>
              <a:cs typeface="Bree Serif"/>
              <a:sym typeface="Bree Serif"/>
            </a:endParaRPr>
          </a:p>
        </p:txBody>
      </p:sp>
      <p:sp>
        <p:nvSpPr>
          <p:cNvPr id="283" name="Google Shape;283;p26"/>
          <p:cNvSpPr/>
          <p:nvPr/>
        </p:nvSpPr>
        <p:spPr>
          <a:xfrm>
            <a:off x="3302613" y="1991096"/>
            <a:ext cx="21117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284" name="Google Shape;284;p26"/>
          <p:cNvSpPr/>
          <p:nvPr/>
        </p:nvSpPr>
        <p:spPr>
          <a:xfrm>
            <a:off x="3302613" y="1406439"/>
            <a:ext cx="21117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285" name="Google Shape;285;p26"/>
          <p:cNvSpPr/>
          <p:nvPr/>
        </p:nvSpPr>
        <p:spPr>
          <a:xfrm>
            <a:off x="5311101" y="1991096"/>
            <a:ext cx="21117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286" name="Google Shape;286;p26"/>
          <p:cNvSpPr/>
          <p:nvPr/>
        </p:nvSpPr>
        <p:spPr>
          <a:xfrm>
            <a:off x="5311101" y="1406439"/>
            <a:ext cx="21117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0" name="Shape 290"/>
        <p:cNvGrpSpPr/>
        <p:nvPr/>
      </p:nvGrpSpPr>
      <p:grpSpPr>
        <a:xfrm>
          <a:off x="0" y="0"/>
          <a:ext cx="0" cy="0"/>
          <a:chOff x="0" y="0"/>
          <a:chExt cx="0" cy="0"/>
        </a:xfrm>
      </p:grpSpPr>
      <p:sp>
        <p:nvSpPr>
          <p:cNvPr id="291" name="Google Shape;291;p27"/>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Containers: </a:t>
            </a:r>
            <a:r>
              <a:rPr lang="en"/>
              <a:t>Virtualización a nivel de sistema o SO </a:t>
            </a:r>
            <a:endParaRPr/>
          </a:p>
        </p:txBody>
      </p:sp>
      <p:sp>
        <p:nvSpPr>
          <p:cNvPr id="292" name="Google Shape;292;p27"/>
          <p:cNvSpPr txBox="1"/>
          <p:nvPr>
            <p:ph idx="1" type="body"/>
          </p:nvPr>
        </p:nvSpPr>
        <p:spPr>
          <a:xfrm>
            <a:off x="311700" y="941413"/>
            <a:ext cx="8520600" cy="56901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Char char="●"/>
            </a:pPr>
            <a:r>
              <a:rPr lang="en"/>
              <a:t>No tiene como objetivo emular servidores físicos.</a:t>
            </a:r>
            <a:endParaRPr/>
          </a:p>
          <a:p>
            <a:pPr indent="-342900" lvl="0" marL="457200" rtl="0" algn="just">
              <a:spcBef>
                <a:spcPts val="1000"/>
              </a:spcBef>
              <a:spcAft>
                <a:spcPts val="0"/>
              </a:spcAft>
              <a:buSzPts val="1800"/>
              <a:buChar char="●"/>
            </a:pPr>
            <a:r>
              <a:rPr lang="en"/>
              <a:t>En líneas generales, existen múltiples instancias de sistema distintas, que </a:t>
            </a:r>
            <a:r>
              <a:rPr b="1" lang="en"/>
              <a:t>comparten una misma instancia del kernel del sistema operativo</a:t>
            </a:r>
            <a:r>
              <a:rPr lang="en"/>
              <a:t> que se ejecuta en el </a:t>
            </a:r>
            <a:r>
              <a:rPr i="1" lang="en"/>
              <a:t>host. </a:t>
            </a:r>
            <a:endParaRPr/>
          </a:p>
          <a:p>
            <a:pPr indent="-342900" lvl="0" marL="457200" rtl="0" algn="just">
              <a:spcBef>
                <a:spcPts val="1000"/>
              </a:spcBef>
              <a:spcAft>
                <a:spcPts val="0"/>
              </a:spcAft>
              <a:buSzPts val="1800"/>
              <a:buChar char="●"/>
            </a:pPr>
            <a:r>
              <a:rPr lang="en"/>
              <a:t>Cada contenedor </a:t>
            </a:r>
            <a:r>
              <a:rPr lang="en"/>
              <a:t>se ejecuta sobre el núcleo del sistema operativo host y proporciona un entorno de ejecución aislado para las aplicaciones.</a:t>
            </a:r>
            <a:endParaRPr/>
          </a:p>
          <a:p>
            <a:pPr indent="-342900" lvl="0" marL="457200" rtl="0" algn="just">
              <a:spcBef>
                <a:spcPts val="1000"/>
              </a:spcBef>
              <a:spcAft>
                <a:spcPts val="0"/>
              </a:spcAft>
              <a:buSzPts val="1800"/>
              <a:buChar char="●"/>
            </a:pPr>
            <a:r>
              <a:rPr lang="en"/>
              <a:t>Esto resulta en que la capa de virtualización es mucho más liviana, por lo tanto soportan muchas más instancias virtualizadas.</a:t>
            </a:r>
            <a:endParaRPr/>
          </a:p>
          <a:p>
            <a:pPr indent="-342900" lvl="0" marL="457200" rtl="0" algn="just">
              <a:spcBef>
                <a:spcPts val="1000"/>
              </a:spcBef>
              <a:spcAft>
                <a:spcPts val="0"/>
              </a:spcAft>
              <a:buSzPts val="1800"/>
              <a:buChar char="●"/>
            </a:pPr>
            <a:r>
              <a:rPr lang="en"/>
              <a:t>Se basa en linux cgroups </a:t>
            </a:r>
            <a:r>
              <a:rPr i="1" lang="en"/>
              <a:t>(control groups)</a:t>
            </a:r>
            <a:r>
              <a:rPr lang="en"/>
              <a:t>, que proporciona: </a:t>
            </a:r>
            <a:endParaRPr/>
          </a:p>
          <a:p>
            <a:pPr indent="-317500" lvl="1" marL="914400" rtl="0" algn="just">
              <a:spcBef>
                <a:spcPts val="0"/>
              </a:spcBef>
              <a:spcAft>
                <a:spcPts val="0"/>
              </a:spcAft>
              <a:buSzPts val="1400"/>
              <a:buChar char="○"/>
            </a:pPr>
            <a:r>
              <a:rPr lang="en" sz="1800"/>
              <a:t>Limitación de recursos.</a:t>
            </a:r>
            <a:endParaRPr sz="1800"/>
          </a:p>
          <a:p>
            <a:pPr indent="-317500" lvl="1" marL="914400" rtl="0" algn="l">
              <a:spcBef>
                <a:spcPts val="0"/>
              </a:spcBef>
              <a:spcAft>
                <a:spcPts val="0"/>
              </a:spcAft>
              <a:buSzPts val="1400"/>
              <a:buChar char="○"/>
            </a:pPr>
            <a:r>
              <a:rPr lang="en" sz="1800"/>
              <a:t>Priorización.</a:t>
            </a:r>
            <a:endParaRPr sz="1800"/>
          </a:p>
          <a:p>
            <a:pPr indent="-317500" lvl="1" marL="914400" rtl="0" algn="l">
              <a:spcBef>
                <a:spcPts val="0"/>
              </a:spcBef>
              <a:spcAft>
                <a:spcPts val="0"/>
              </a:spcAft>
              <a:buSzPts val="1400"/>
              <a:buChar char="○"/>
            </a:pPr>
            <a:r>
              <a:rPr lang="en" sz="1800"/>
              <a:t>Contabilidad.</a:t>
            </a:r>
            <a:endParaRPr sz="1800"/>
          </a:p>
          <a:p>
            <a:pPr indent="-317500" lvl="1" marL="914400" rtl="0" algn="l">
              <a:spcBef>
                <a:spcPts val="0"/>
              </a:spcBef>
              <a:spcAft>
                <a:spcPts val="0"/>
              </a:spcAft>
              <a:buSzPts val="1400"/>
              <a:buChar char="○"/>
            </a:pPr>
            <a:r>
              <a:rPr lang="en" sz="1800"/>
              <a:t>Control.</a:t>
            </a:r>
            <a:endParaRPr/>
          </a:p>
          <a:p>
            <a:pPr indent="0" lvl="0" marL="0" rtl="0" algn="just">
              <a:spcBef>
                <a:spcPts val="0"/>
              </a:spcBef>
              <a:spcAft>
                <a:spcPts val="0"/>
              </a:spcAft>
              <a:buNone/>
            </a:pPr>
            <a:r>
              <a:t/>
            </a:r>
            <a:endParaRPr/>
          </a:p>
          <a:p>
            <a:pPr indent="0" lvl="0" marL="0" rtl="0" algn="just">
              <a:spcBef>
                <a:spcPts val="1600"/>
              </a:spcBef>
              <a:spcAft>
                <a:spcPts val="1600"/>
              </a:spcAft>
              <a:buNone/>
            </a:pPr>
            <a:r>
              <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96" name="Shape 296"/>
        <p:cNvGrpSpPr/>
        <p:nvPr/>
      </p:nvGrpSpPr>
      <p:grpSpPr>
        <a:xfrm>
          <a:off x="0" y="0"/>
          <a:ext cx="0" cy="0"/>
          <a:chOff x="0" y="0"/>
          <a:chExt cx="0" cy="0"/>
        </a:xfrm>
      </p:grpSpPr>
      <p:sp>
        <p:nvSpPr>
          <p:cNvPr id="297" name="Google Shape;297;p28"/>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Containers Engines</a:t>
            </a:r>
            <a:endParaRPr/>
          </a:p>
        </p:txBody>
      </p:sp>
      <p:sp>
        <p:nvSpPr>
          <p:cNvPr id="298" name="Google Shape;298;p28"/>
          <p:cNvSpPr txBox="1"/>
          <p:nvPr>
            <p:ph idx="1" type="body"/>
          </p:nvPr>
        </p:nvSpPr>
        <p:spPr>
          <a:xfrm>
            <a:off x="311700" y="941413"/>
            <a:ext cx="8520600" cy="5690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El motor de contenedor configura cada contenedor como una instancia aislada al solicitar recursos dedicados del sistema operativo para cada contenedor.</a:t>
            </a:r>
            <a:endParaRPr sz="2200"/>
          </a:p>
          <a:p>
            <a:pPr indent="0" lvl="0" marL="0" rtl="0" algn="l">
              <a:spcBef>
                <a:spcPts val="0"/>
              </a:spcBef>
              <a:spcAft>
                <a:spcPts val="0"/>
              </a:spcAft>
              <a:buNone/>
            </a:pPr>
            <a:r>
              <a:t/>
            </a:r>
            <a:endParaRPr sz="2200"/>
          </a:p>
          <a:p>
            <a:pPr indent="0" lvl="0" marL="0" rtl="0" algn="l">
              <a:spcBef>
                <a:spcPts val="0"/>
              </a:spcBef>
              <a:spcAft>
                <a:spcPts val="0"/>
              </a:spcAft>
              <a:buNone/>
            </a:pPr>
            <a:r>
              <a:rPr lang="en" sz="2200"/>
              <a:t>Generalmente cumplen con las siguientes funciones:</a:t>
            </a:r>
            <a:endParaRPr sz="2200"/>
          </a:p>
          <a:p>
            <a:pPr indent="-368300" lvl="0" marL="914400" rtl="0" algn="l">
              <a:spcBef>
                <a:spcPts val="1000"/>
              </a:spcBef>
              <a:spcAft>
                <a:spcPts val="0"/>
              </a:spcAft>
              <a:buSzPts val="2200"/>
              <a:buChar char="●"/>
            </a:pPr>
            <a:r>
              <a:rPr lang="en" sz="2200"/>
              <a:t>Mantener un entorno de tiempo de ejecución ligero y una cadena de herramientas que gestione contenedores, imágenes y compilaciones.</a:t>
            </a:r>
            <a:endParaRPr sz="2200"/>
          </a:p>
          <a:p>
            <a:pPr indent="-368300" lvl="0" marL="914400" rtl="0" algn="l">
              <a:spcBef>
                <a:spcPts val="1000"/>
              </a:spcBef>
              <a:spcAft>
                <a:spcPts val="0"/>
              </a:spcAft>
              <a:buSzPts val="2200"/>
              <a:buChar char="●"/>
            </a:pPr>
            <a:r>
              <a:rPr lang="en" sz="2200"/>
              <a:t>Crear un proceso para el contenedor.</a:t>
            </a:r>
            <a:endParaRPr sz="2200"/>
          </a:p>
          <a:p>
            <a:pPr indent="-368300" lvl="0" marL="914400" rtl="0" algn="l">
              <a:spcBef>
                <a:spcPts val="1000"/>
              </a:spcBef>
              <a:spcAft>
                <a:spcPts val="0"/>
              </a:spcAft>
              <a:buSzPts val="2200"/>
              <a:buChar char="●"/>
            </a:pPr>
            <a:r>
              <a:rPr lang="en" sz="2200"/>
              <a:t>Administrar puntos de montaje del sistema de archivos.</a:t>
            </a:r>
            <a:endParaRPr sz="2200"/>
          </a:p>
          <a:p>
            <a:pPr indent="-368300" lvl="0" marL="914400" rtl="0" algn="l">
              <a:spcBef>
                <a:spcPts val="1000"/>
              </a:spcBef>
              <a:spcAft>
                <a:spcPts val="0"/>
              </a:spcAft>
              <a:buSzPts val="2200"/>
              <a:buChar char="●"/>
            </a:pPr>
            <a:r>
              <a:rPr lang="en" sz="2200"/>
              <a:t>Solicitar recursos del núcleo, como memoria, dispositivos de E / S y direcciones IP.</a:t>
            </a:r>
            <a:endParaRPr sz="2200"/>
          </a:p>
          <a:p>
            <a:pPr indent="0" lvl="0" marL="0" rtl="0" algn="just">
              <a:spcBef>
                <a:spcPts val="0"/>
              </a:spcBef>
              <a:spcAft>
                <a:spcPts val="0"/>
              </a:spcAft>
              <a:buNone/>
            </a:pPr>
            <a:r>
              <a:t/>
            </a:r>
            <a:endParaRPr/>
          </a:p>
          <a:p>
            <a:pPr indent="0" lvl="0" marL="0" rtl="0" algn="just">
              <a:spcBef>
                <a:spcPts val="1600"/>
              </a:spcBef>
              <a:spcAft>
                <a:spcPts val="1600"/>
              </a:spcAft>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02" name="Shape 302"/>
        <p:cNvGrpSpPr/>
        <p:nvPr/>
      </p:nvGrpSpPr>
      <p:grpSpPr>
        <a:xfrm>
          <a:off x="0" y="0"/>
          <a:ext cx="0" cy="0"/>
          <a:chOff x="0" y="0"/>
          <a:chExt cx="0" cy="0"/>
        </a:xfrm>
      </p:grpSpPr>
      <p:sp>
        <p:nvSpPr>
          <p:cNvPr id="303" name="Google Shape;303;p29"/>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Containers vs VMs</a:t>
            </a:r>
            <a:endParaRPr/>
          </a:p>
        </p:txBody>
      </p:sp>
      <p:sp>
        <p:nvSpPr>
          <p:cNvPr id="304" name="Google Shape;304;p29"/>
          <p:cNvSpPr txBox="1"/>
          <p:nvPr/>
        </p:nvSpPr>
        <p:spPr>
          <a:xfrm>
            <a:off x="560138" y="5424138"/>
            <a:ext cx="3446400" cy="489000"/>
          </a:xfrm>
          <a:prstGeom prst="rect">
            <a:avLst/>
          </a:prstGeom>
          <a:noFill/>
          <a:ln>
            <a:noFill/>
          </a:ln>
          <a:effectLst>
            <a:outerShdw blurRad="114300"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1800"/>
              <a:t>Contenedores</a:t>
            </a:r>
            <a:endParaRPr b="1" sz="1800"/>
          </a:p>
        </p:txBody>
      </p:sp>
      <p:sp>
        <p:nvSpPr>
          <p:cNvPr id="305" name="Google Shape;305;p29"/>
          <p:cNvSpPr/>
          <p:nvPr/>
        </p:nvSpPr>
        <p:spPr>
          <a:xfrm>
            <a:off x="560147" y="4684950"/>
            <a:ext cx="3446400" cy="635400"/>
          </a:xfrm>
          <a:prstGeom prst="cube">
            <a:avLst>
              <a:gd fmla="val 25000"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306" name="Google Shape;306;p29"/>
          <p:cNvSpPr/>
          <p:nvPr/>
        </p:nvSpPr>
        <p:spPr>
          <a:xfrm>
            <a:off x="560147" y="4130800"/>
            <a:ext cx="3446400" cy="635400"/>
          </a:xfrm>
          <a:prstGeom prst="cube">
            <a:avLst>
              <a:gd fmla="val 25000" name="adj"/>
            </a:avLst>
          </a:prstGeom>
          <a:solidFill>
            <a:srgbClr val="20124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Host (Kernel Shared)</a:t>
            </a:r>
            <a:endParaRPr sz="1800">
              <a:solidFill>
                <a:srgbClr val="FFFFFF"/>
              </a:solidFill>
              <a:latin typeface="Bree Serif"/>
              <a:ea typeface="Bree Serif"/>
              <a:cs typeface="Bree Serif"/>
              <a:sym typeface="Bree Serif"/>
            </a:endParaRPr>
          </a:p>
        </p:txBody>
      </p:sp>
      <p:sp>
        <p:nvSpPr>
          <p:cNvPr id="307" name="Google Shape;307;p29"/>
          <p:cNvSpPr/>
          <p:nvPr/>
        </p:nvSpPr>
        <p:spPr>
          <a:xfrm>
            <a:off x="560151" y="3592300"/>
            <a:ext cx="3446400" cy="635400"/>
          </a:xfrm>
          <a:prstGeom prst="cube">
            <a:avLst>
              <a:gd fmla="val 25000" name="adj"/>
            </a:avLst>
          </a:prstGeom>
          <a:solidFill>
            <a:srgbClr val="351C75"/>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1800">
                <a:solidFill>
                  <a:srgbClr val="FFFFFF"/>
                </a:solidFill>
                <a:latin typeface="Bree Serif"/>
                <a:ea typeface="Bree Serif"/>
                <a:cs typeface="Bree Serif"/>
                <a:sym typeface="Bree Serif"/>
              </a:rPr>
              <a:t>Container Engine</a:t>
            </a:r>
            <a:endParaRPr i="1" sz="1800">
              <a:solidFill>
                <a:srgbClr val="FFFFFF"/>
              </a:solidFill>
              <a:latin typeface="Bree Serif"/>
              <a:ea typeface="Bree Serif"/>
              <a:cs typeface="Bree Serif"/>
              <a:sym typeface="Bree Serif"/>
            </a:endParaRPr>
          </a:p>
        </p:txBody>
      </p:sp>
      <p:sp>
        <p:nvSpPr>
          <p:cNvPr id="308" name="Google Shape;308;p29"/>
          <p:cNvSpPr/>
          <p:nvPr/>
        </p:nvSpPr>
        <p:spPr>
          <a:xfrm>
            <a:off x="560138" y="3054943"/>
            <a:ext cx="17664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309" name="Google Shape;309;p29"/>
          <p:cNvSpPr/>
          <p:nvPr/>
        </p:nvSpPr>
        <p:spPr>
          <a:xfrm>
            <a:off x="560138" y="2470288"/>
            <a:ext cx="17664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310" name="Google Shape;310;p29"/>
          <p:cNvSpPr/>
          <p:nvPr/>
        </p:nvSpPr>
        <p:spPr>
          <a:xfrm>
            <a:off x="2239988" y="3054943"/>
            <a:ext cx="1766400" cy="635400"/>
          </a:xfrm>
          <a:prstGeom prst="cube">
            <a:avLst>
              <a:gd fmla="val 25000" name="adj"/>
            </a:avLst>
          </a:prstGeom>
          <a:solidFill>
            <a:srgbClr val="674EA7"/>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311" name="Google Shape;311;p29"/>
          <p:cNvSpPr/>
          <p:nvPr/>
        </p:nvSpPr>
        <p:spPr>
          <a:xfrm>
            <a:off x="2239988" y="2470288"/>
            <a:ext cx="17664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cxnSp>
        <p:nvCxnSpPr>
          <p:cNvPr id="312" name="Google Shape;312;p29"/>
          <p:cNvCxnSpPr/>
          <p:nvPr/>
        </p:nvCxnSpPr>
        <p:spPr>
          <a:xfrm>
            <a:off x="390025" y="2650250"/>
            <a:ext cx="9300" cy="1075500"/>
          </a:xfrm>
          <a:prstGeom prst="straightConnector1">
            <a:avLst/>
          </a:prstGeom>
          <a:noFill/>
          <a:ln cap="flat" cmpd="sng" w="28575">
            <a:solidFill>
              <a:srgbClr val="85200C"/>
            </a:solidFill>
            <a:prstDash val="solid"/>
            <a:round/>
            <a:headEnd len="med" w="med" type="triangle"/>
            <a:tailEnd len="med" w="med" type="triangle"/>
          </a:ln>
        </p:spPr>
      </p:cxnSp>
      <p:cxnSp>
        <p:nvCxnSpPr>
          <p:cNvPr id="313" name="Google Shape;313;p29"/>
          <p:cNvCxnSpPr/>
          <p:nvPr/>
        </p:nvCxnSpPr>
        <p:spPr>
          <a:xfrm>
            <a:off x="4143625" y="2644350"/>
            <a:ext cx="10200" cy="527400"/>
          </a:xfrm>
          <a:prstGeom prst="straightConnector1">
            <a:avLst/>
          </a:prstGeom>
          <a:noFill/>
          <a:ln cap="flat" cmpd="sng" w="28575">
            <a:solidFill>
              <a:srgbClr val="85200C"/>
            </a:solidFill>
            <a:prstDash val="solid"/>
            <a:round/>
            <a:headEnd len="med" w="med" type="triangle"/>
            <a:tailEnd len="med" w="med" type="triangle"/>
          </a:ln>
          <a:effectLst>
            <a:outerShdw blurRad="114300" rotWithShape="0" algn="bl" dist="66675">
              <a:srgbClr val="000000">
                <a:alpha val="50000"/>
              </a:srgbClr>
            </a:outerShdw>
          </a:effectLst>
        </p:spPr>
      </p:cxnSp>
      <p:sp>
        <p:nvSpPr>
          <p:cNvPr id="314" name="Google Shape;314;p29"/>
          <p:cNvSpPr txBox="1"/>
          <p:nvPr/>
        </p:nvSpPr>
        <p:spPr>
          <a:xfrm rot="-5400000">
            <a:off x="-311775" y="3056000"/>
            <a:ext cx="1084800" cy="264000"/>
          </a:xfrm>
          <a:prstGeom prst="rect">
            <a:avLst/>
          </a:prstGeom>
          <a:noFill/>
          <a:ln>
            <a:noFill/>
          </a:ln>
          <a:effectLst>
            <a:outerShdw blurRad="114300" rotWithShape="0" algn="bl" dist="666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rgbClr val="85200C"/>
                </a:solidFill>
              </a:rPr>
              <a:t>Container</a:t>
            </a:r>
            <a:endParaRPr b="1">
              <a:solidFill>
                <a:srgbClr val="85200C"/>
              </a:solidFill>
            </a:endParaRPr>
          </a:p>
        </p:txBody>
      </p:sp>
      <p:sp>
        <p:nvSpPr>
          <p:cNvPr id="315" name="Google Shape;315;p29"/>
          <p:cNvSpPr txBox="1"/>
          <p:nvPr/>
        </p:nvSpPr>
        <p:spPr>
          <a:xfrm rot="5398099">
            <a:off x="3804754" y="2776056"/>
            <a:ext cx="1084800" cy="26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85200C"/>
                </a:solidFill>
              </a:rPr>
              <a:t>Container</a:t>
            </a:r>
            <a:endParaRPr b="1">
              <a:solidFill>
                <a:srgbClr val="85200C"/>
              </a:solidFill>
            </a:endParaRPr>
          </a:p>
        </p:txBody>
      </p:sp>
      <p:sp>
        <p:nvSpPr>
          <p:cNvPr id="316" name="Google Shape;316;p29"/>
          <p:cNvSpPr/>
          <p:nvPr/>
        </p:nvSpPr>
        <p:spPr>
          <a:xfrm>
            <a:off x="5271650" y="1232075"/>
            <a:ext cx="1652100" cy="23400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317" name="Google Shape;317;p29"/>
          <p:cNvSpPr/>
          <p:nvPr/>
        </p:nvSpPr>
        <p:spPr>
          <a:xfrm>
            <a:off x="6923750" y="1232075"/>
            <a:ext cx="1652100" cy="23400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318" name="Google Shape;318;p29"/>
          <p:cNvSpPr txBox="1"/>
          <p:nvPr/>
        </p:nvSpPr>
        <p:spPr>
          <a:xfrm>
            <a:off x="5103313" y="5487263"/>
            <a:ext cx="3446400" cy="489000"/>
          </a:xfrm>
          <a:prstGeom prst="rect">
            <a:avLst/>
          </a:prstGeom>
          <a:noFill/>
          <a:ln>
            <a:noFill/>
          </a:ln>
          <a:effectLst>
            <a:outerShdw blurRad="114300"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1800"/>
              <a:t>Hipervisor Tipo 2</a:t>
            </a:r>
            <a:endParaRPr b="1" sz="1800"/>
          </a:p>
        </p:txBody>
      </p:sp>
      <p:sp>
        <p:nvSpPr>
          <p:cNvPr id="319" name="Google Shape;319;p29"/>
          <p:cNvSpPr/>
          <p:nvPr/>
        </p:nvSpPr>
        <p:spPr>
          <a:xfrm>
            <a:off x="5103322" y="4715850"/>
            <a:ext cx="3472500" cy="635400"/>
          </a:xfrm>
          <a:prstGeom prst="cube">
            <a:avLst>
              <a:gd fmla="val 25000"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320" name="Google Shape;320;p29"/>
          <p:cNvSpPr/>
          <p:nvPr/>
        </p:nvSpPr>
        <p:spPr>
          <a:xfrm>
            <a:off x="5103322" y="4161700"/>
            <a:ext cx="3472500" cy="635400"/>
          </a:xfrm>
          <a:prstGeom prst="cube">
            <a:avLst>
              <a:gd fmla="val 25000" name="adj"/>
            </a:avLst>
          </a:prstGeom>
          <a:solidFill>
            <a:srgbClr val="741B47"/>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Host</a:t>
            </a:r>
            <a:endParaRPr sz="1800">
              <a:solidFill>
                <a:srgbClr val="FFFFFF"/>
              </a:solidFill>
              <a:latin typeface="Bree Serif"/>
              <a:ea typeface="Bree Serif"/>
              <a:cs typeface="Bree Serif"/>
              <a:sym typeface="Bree Serif"/>
            </a:endParaRPr>
          </a:p>
        </p:txBody>
      </p:sp>
      <p:sp>
        <p:nvSpPr>
          <p:cNvPr id="321" name="Google Shape;321;p29"/>
          <p:cNvSpPr/>
          <p:nvPr/>
        </p:nvSpPr>
        <p:spPr>
          <a:xfrm>
            <a:off x="5103313" y="3623212"/>
            <a:ext cx="3446400" cy="635400"/>
          </a:xfrm>
          <a:prstGeom prst="cube">
            <a:avLst>
              <a:gd fmla="val 25000" name="adj"/>
            </a:avLst>
          </a:prstGeom>
          <a:solidFill>
            <a:srgbClr val="FF99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Hipervisor Tipo 2</a:t>
            </a:r>
            <a:endParaRPr sz="1800">
              <a:solidFill>
                <a:srgbClr val="FFFFFF"/>
              </a:solidFill>
              <a:latin typeface="Bree Serif"/>
              <a:ea typeface="Bree Serif"/>
              <a:cs typeface="Bree Serif"/>
              <a:sym typeface="Bree Serif"/>
            </a:endParaRPr>
          </a:p>
        </p:txBody>
      </p:sp>
      <p:sp>
        <p:nvSpPr>
          <p:cNvPr id="322" name="Google Shape;322;p29"/>
          <p:cNvSpPr/>
          <p:nvPr/>
        </p:nvSpPr>
        <p:spPr>
          <a:xfrm>
            <a:off x="5103313" y="2836136"/>
            <a:ext cx="1766400" cy="635400"/>
          </a:xfrm>
          <a:prstGeom prst="cube">
            <a:avLst>
              <a:gd fmla="val 25000"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323" name="Google Shape;323;p29"/>
          <p:cNvSpPr/>
          <p:nvPr/>
        </p:nvSpPr>
        <p:spPr>
          <a:xfrm>
            <a:off x="6783163" y="2836136"/>
            <a:ext cx="1766400" cy="635400"/>
          </a:xfrm>
          <a:prstGeom prst="cube">
            <a:avLst>
              <a:gd fmla="val 25000"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324" name="Google Shape;324;p29"/>
          <p:cNvSpPr/>
          <p:nvPr/>
        </p:nvSpPr>
        <p:spPr>
          <a:xfrm>
            <a:off x="5103313" y="2247643"/>
            <a:ext cx="17664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325" name="Google Shape;325;p29"/>
          <p:cNvSpPr/>
          <p:nvPr/>
        </p:nvSpPr>
        <p:spPr>
          <a:xfrm>
            <a:off x="5103313" y="1662988"/>
            <a:ext cx="17664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326" name="Google Shape;326;p29"/>
          <p:cNvSpPr/>
          <p:nvPr/>
        </p:nvSpPr>
        <p:spPr>
          <a:xfrm>
            <a:off x="6783163" y="2247643"/>
            <a:ext cx="17664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327" name="Google Shape;327;p29"/>
          <p:cNvSpPr/>
          <p:nvPr/>
        </p:nvSpPr>
        <p:spPr>
          <a:xfrm>
            <a:off x="6783163" y="1662988"/>
            <a:ext cx="17664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cxnSp>
        <p:nvCxnSpPr>
          <p:cNvPr id="328" name="Google Shape;328;p29"/>
          <p:cNvCxnSpPr/>
          <p:nvPr/>
        </p:nvCxnSpPr>
        <p:spPr>
          <a:xfrm flipH="1">
            <a:off x="8732200" y="1276875"/>
            <a:ext cx="10200" cy="2275800"/>
          </a:xfrm>
          <a:prstGeom prst="straightConnector1">
            <a:avLst/>
          </a:prstGeom>
          <a:noFill/>
          <a:ln cap="flat" cmpd="sng" w="28575">
            <a:solidFill>
              <a:srgbClr val="85200C"/>
            </a:solidFill>
            <a:prstDash val="solid"/>
            <a:round/>
            <a:headEnd len="med" w="med" type="triangle"/>
            <a:tailEnd len="med" w="med" type="triangle"/>
          </a:ln>
          <a:effectLst>
            <a:outerShdw blurRad="114300" rotWithShape="0" algn="bl" dist="66675">
              <a:srgbClr val="000000">
                <a:alpha val="50000"/>
              </a:srgbClr>
            </a:outerShdw>
          </a:effectLst>
        </p:spPr>
      </p:cxnSp>
      <p:sp>
        <p:nvSpPr>
          <p:cNvPr id="329" name="Google Shape;329;p29"/>
          <p:cNvSpPr txBox="1"/>
          <p:nvPr/>
        </p:nvSpPr>
        <p:spPr>
          <a:xfrm rot="5398083">
            <a:off x="7839766" y="2220976"/>
            <a:ext cx="2152200" cy="26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85200C"/>
                </a:solidFill>
              </a:rPr>
              <a:t>Máquina Virtual</a:t>
            </a:r>
            <a:endParaRPr b="1">
              <a:solidFill>
                <a:srgbClr val="85200C"/>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33" name="Shape 333"/>
        <p:cNvGrpSpPr/>
        <p:nvPr/>
      </p:nvGrpSpPr>
      <p:grpSpPr>
        <a:xfrm>
          <a:off x="0" y="0"/>
          <a:ext cx="0" cy="0"/>
          <a:chOff x="0" y="0"/>
          <a:chExt cx="0" cy="0"/>
        </a:xfrm>
      </p:grpSpPr>
      <p:cxnSp>
        <p:nvCxnSpPr>
          <p:cNvPr id="334" name="Google Shape;334;p30"/>
          <p:cNvCxnSpPr/>
          <p:nvPr/>
        </p:nvCxnSpPr>
        <p:spPr>
          <a:xfrm>
            <a:off x="3253950" y="1369550"/>
            <a:ext cx="4107600" cy="2100"/>
          </a:xfrm>
          <a:prstGeom prst="straightConnector1">
            <a:avLst/>
          </a:prstGeom>
          <a:noFill/>
          <a:ln cap="flat" cmpd="sng" w="19050">
            <a:solidFill>
              <a:schemeClr val="dk2"/>
            </a:solidFill>
            <a:prstDash val="dash"/>
            <a:round/>
            <a:headEnd len="med" w="med" type="none"/>
            <a:tailEnd len="med" w="med" type="none"/>
          </a:ln>
        </p:spPr>
      </p:cxnSp>
      <p:cxnSp>
        <p:nvCxnSpPr>
          <p:cNvPr id="335" name="Google Shape;335;p30"/>
          <p:cNvCxnSpPr/>
          <p:nvPr/>
        </p:nvCxnSpPr>
        <p:spPr>
          <a:xfrm flipH="1" rot="10800000">
            <a:off x="3192150" y="2126150"/>
            <a:ext cx="4106400" cy="5400"/>
          </a:xfrm>
          <a:prstGeom prst="straightConnector1">
            <a:avLst/>
          </a:prstGeom>
          <a:noFill/>
          <a:ln cap="flat" cmpd="sng" w="19050">
            <a:solidFill>
              <a:schemeClr val="dk2"/>
            </a:solidFill>
            <a:prstDash val="dash"/>
            <a:round/>
            <a:headEnd len="med" w="med" type="none"/>
            <a:tailEnd len="med" w="med" type="none"/>
          </a:ln>
        </p:spPr>
      </p:cxnSp>
      <p:cxnSp>
        <p:nvCxnSpPr>
          <p:cNvPr id="336" name="Google Shape;336;p30"/>
          <p:cNvCxnSpPr/>
          <p:nvPr/>
        </p:nvCxnSpPr>
        <p:spPr>
          <a:xfrm flipH="1" rot="10800000">
            <a:off x="1777929" y="2856341"/>
            <a:ext cx="5327100" cy="2400"/>
          </a:xfrm>
          <a:prstGeom prst="straightConnector1">
            <a:avLst/>
          </a:prstGeom>
          <a:noFill/>
          <a:ln cap="flat" cmpd="sng" w="19050">
            <a:solidFill>
              <a:schemeClr val="dk2"/>
            </a:solidFill>
            <a:prstDash val="dash"/>
            <a:round/>
            <a:headEnd len="med" w="med" type="none"/>
            <a:tailEnd len="med" w="med" type="none"/>
          </a:ln>
        </p:spPr>
      </p:cxnSp>
      <p:cxnSp>
        <p:nvCxnSpPr>
          <p:cNvPr id="337" name="Google Shape;337;p30"/>
          <p:cNvCxnSpPr/>
          <p:nvPr/>
        </p:nvCxnSpPr>
        <p:spPr>
          <a:xfrm flipH="1" rot="10800000">
            <a:off x="1732604" y="3766466"/>
            <a:ext cx="5327100" cy="2400"/>
          </a:xfrm>
          <a:prstGeom prst="straightConnector1">
            <a:avLst/>
          </a:prstGeom>
          <a:noFill/>
          <a:ln cap="flat" cmpd="sng" w="19050">
            <a:solidFill>
              <a:schemeClr val="dk2"/>
            </a:solidFill>
            <a:prstDash val="dash"/>
            <a:round/>
            <a:headEnd len="med" w="med" type="none"/>
            <a:tailEnd len="med" w="med" type="none"/>
          </a:ln>
        </p:spPr>
      </p:cxnSp>
      <p:cxnSp>
        <p:nvCxnSpPr>
          <p:cNvPr id="338" name="Google Shape;338;p30"/>
          <p:cNvCxnSpPr>
            <a:stCxn id="339" idx="1"/>
            <a:endCxn id="340" idx="1"/>
          </p:cNvCxnSpPr>
          <p:nvPr/>
        </p:nvCxnSpPr>
        <p:spPr>
          <a:xfrm flipH="1" rot="10800000">
            <a:off x="1732604" y="5408916"/>
            <a:ext cx="5327100" cy="2400"/>
          </a:xfrm>
          <a:prstGeom prst="straightConnector1">
            <a:avLst/>
          </a:prstGeom>
          <a:noFill/>
          <a:ln cap="flat" cmpd="sng" w="19050">
            <a:solidFill>
              <a:schemeClr val="dk2"/>
            </a:solidFill>
            <a:prstDash val="dash"/>
            <a:round/>
            <a:headEnd len="med" w="med" type="none"/>
            <a:tailEnd len="med" w="med" type="none"/>
          </a:ln>
        </p:spPr>
      </p:cxnSp>
      <p:cxnSp>
        <p:nvCxnSpPr>
          <p:cNvPr id="341" name="Google Shape;341;p30"/>
          <p:cNvCxnSpPr/>
          <p:nvPr/>
        </p:nvCxnSpPr>
        <p:spPr>
          <a:xfrm flipH="1" rot="10800000">
            <a:off x="1596754" y="4587691"/>
            <a:ext cx="5327100" cy="2400"/>
          </a:xfrm>
          <a:prstGeom prst="straightConnector1">
            <a:avLst/>
          </a:prstGeom>
          <a:noFill/>
          <a:ln cap="flat" cmpd="sng" w="19050">
            <a:solidFill>
              <a:schemeClr val="dk2"/>
            </a:solidFill>
            <a:prstDash val="dash"/>
            <a:round/>
            <a:headEnd len="med" w="med" type="none"/>
            <a:tailEnd len="med" w="med" type="none"/>
          </a:ln>
        </p:spPr>
      </p:cxnSp>
      <p:sp>
        <p:nvSpPr>
          <p:cNvPr id="342" name="Google Shape;342;p30"/>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Containers vs VMs (I/O Proceso P)</a:t>
            </a:r>
            <a:endParaRPr/>
          </a:p>
        </p:txBody>
      </p:sp>
      <p:sp>
        <p:nvSpPr>
          <p:cNvPr id="343" name="Google Shape;343;p30"/>
          <p:cNvSpPr/>
          <p:nvPr/>
        </p:nvSpPr>
        <p:spPr>
          <a:xfrm>
            <a:off x="5721166" y="825675"/>
            <a:ext cx="2726700" cy="52497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344" name="Google Shape;344;p30"/>
          <p:cNvSpPr txBox="1"/>
          <p:nvPr/>
        </p:nvSpPr>
        <p:spPr>
          <a:xfrm>
            <a:off x="1173900" y="6263425"/>
            <a:ext cx="6172800" cy="489000"/>
          </a:xfrm>
          <a:prstGeom prst="rect">
            <a:avLst/>
          </a:prstGeom>
          <a:noFill/>
          <a:ln>
            <a:noFill/>
          </a:ln>
          <a:effectLst>
            <a:outerShdw blurRad="114300"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1800"/>
              <a:t>Flujo de datos de I/O via </a:t>
            </a:r>
            <a:r>
              <a:rPr b="1" i="1" lang="en" sz="1800"/>
              <a:t>Hypervisor</a:t>
            </a:r>
            <a:r>
              <a:rPr b="1" lang="en" sz="1800"/>
              <a:t> y </a:t>
            </a:r>
            <a:r>
              <a:rPr b="1" i="1" lang="en" sz="1800"/>
              <a:t>Container</a:t>
            </a:r>
            <a:endParaRPr b="1" i="1" sz="1800"/>
          </a:p>
        </p:txBody>
      </p:sp>
      <p:sp>
        <p:nvSpPr>
          <p:cNvPr id="345" name="Google Shape;345;p30"/>
          <p:cNvSpPr/>
          <p:nvPr/>
        </p:nvSpPr>
        <p:spPr>
          <a:xfrm>
            <a:off x="4996100" y="1371650"/>
            <a:ext cx="624300" cy="4085700"/>
          </a:xfrm>
          <a:prstGeom prst="downArrow">
            <a:avLst>
              <a:gd fmla="val 50000" name="adj1"/>
              <a:gd fmla="val 50000" name="adj2"/>
            </a:avLst>
          </a:prstGeom>
          <a:solidFill>
            <a:srgbClr val="0B5394"/>
          </a:solidFill>
          <a:ln cap="flat" cmpd="sng" w="19050">
            <a:solidFill>
              <a:srgbClr val="A4C2F4"/>
            </a:solidFill>
            <a:prstDash val="solid"/>
            <a:round/>
            <a:headEnd len="sm" w="sm" type="none"/>
            <a:tailEnd len="sm" w="sm" type="none"/>
          </a:ln>
          <a:effectLst>
            <a:outerShdw blurRad="300038" rotWithShape="0" algn="bl" dir="18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46" name="Google Shape;346;p30"/>
          <p:cNvSpPr/>
          <p:nvPr/>
        </p:nvSpPr>
        <p:spPr>
          <a:xfrm>
            <a:off x="5935962" y="1274302"/>
            <a:ext cx="2253600" cy="500700"/>
          </a:xfrm>
          <a:prstGeom prst="cube">
            <a:avLst>
              <a:gd fmla="val 9849"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Proceso P</a:t>
            </a:r>
            <a:endParaRPr sz="1800">
              <a:solidFill>
                <a:srgbClr val="FFFFFF"/>
              </a:solidFill>
              <a:latin typeface="Bree Serif"/>
              <a:ea typeface="Bree Serif"/>
              <a:cs typeface="Bree Serif"/>
              <a:sym typeface="Bree Serif"/>
            </a:endParaRPr>
          </a:p>
        </p:txBody>
      </p:sp>
      <p:sp>
        <p:nvSpPr>
          <p:cNvPr id="347" name="Google Shape;347;p30"/>
          <p:cNvSpPr/>
          <p:nvPr/>
        </p:nvSpPr>
        <p:spPr>
          <a:xfrm>
            <a:off x="5935962" y="2064252"/>
            <a:ext cx="2253600" cy="500700"/>
          </a:xfrm>
          <a:prstGeom prst="cube">
            <a:avLst>
              <a:gd fmla="val 9849"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Drivers  Guest SO</a:t>
            </a:r>
            <a:endParaRPr sz="1800">
              <a:solidFill>
                <a:srgbClr val="FFFFFF"/>
              </a:solidFill>
              <a:latin typeface="Bree Serif"/>
              <a:ea typeface="Bree Serif"/>
              <a:cs typeface="Bree Serif"/>
              <a:sym typeface="Bree Serif"/>
            </a:endParaRPr>
          </a:p>
        </p:txBody>
      </p:sp>
      <p:sp>
        <p:nvSpPr>
          <p:cNvPr id="348" name="Google Shape;348;p30"/>
          <p:cNvSpPr/>
          <p:nvPr/>
        </p:nvSpPr>
        <p:spPr>
          <a:xfrm>
            <a:off x="5935962" y="2828747"/>
            <a:ext cx="2253600" cy="500700"/>
          </a:xfrm>
          <a:prstGeom prst="cube">
            <a:avLst>
              <a:gd fmla="val 9849" name="adj"/>
            </a:avLst>
          </a:prstGeom>
          <a:solidFill>
            <a:srgbClr val="FF99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Dispositivo Virtual I/O</a:t>
            </a:r>
            <a:endParaRPr sz="1800">
              <a:solidFill>
                <a:srgbClr val="FFFFFF"/>
              </a:solidFill>
              <a:latin typeface="Bree Serif"/>
              <a:ea typeface="Bree Serif"/>
              <a:cs typeface="Bree Serif"/>
              <a:sym typeface="Bree Serif"/>
            </a:endParaRPr>
          </a:p>
        </p:txBody>
      </p:sp>
      <p:sp>
        <p:nvSpPr>
          <p:cNvPr id="349" name="Google Shape;349;p30"/>
          <p:cNvSpPr/>
          <p:nvPr/>
        </p:nvSpPr>
        <p:spPr>
          <a:xfrm>
            <a:off x="5935962" y="3723160"/>
            <a:ext cx="2253600" cy="500700"/>
          </a:xfrm>
          <a:prstGeom prst="cube">
            <a:avLst>
              <a:gd fmla="val 9849" name="adj"/>
            </a:avLst>
          </a:prstGeom>
          <a:solidFill>
            <a:srgbClr val="FF99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Intercepción de Hypervisor</a:t>
            </a:r>
            <a:endParaRPr sz="1800">
              <a:solidFill>
                <a:srgbClr val="FFFFFF"/>
              </a:solidFill>
              <a:latin typeface="Bree Serif"/>
              <a:ea typeface="Bree Serif"/>
              <a:cs typeface="Bree Serif"/>
              <a:sym typeface="Bree Serif"/>
            </a:endParaRPr>
          </a:p>
        </p:txBody>
      </p:sp>
      <p:sp>
        <p:nvSpPr>
          <p:cNvPr id="350" name="Google Shape;350;p30"/>
          <p:cNvSpPr/>
          <p:nvPr/>
        </p:nvSpPr>
        <p:spPr>
          <a:xfrm>
            <a:off x="5935962" y="4541388"/>
            <a:ext cx="2253600" cy="500700"/>
          </a:xfrm>
          <a:prstGeom prst="cube">
            <a:avLst>
              <a:gd fmla="val 9849"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Driver Real </a:t>
            </a:r>
            <a:endParaRPr sz="1800">
              <a:solidFill>
                <a:srgbClr val="FFFFFF"/>
              </a:solidFill>
              <a:latin typeface="Bree Serif"/>
              <a:ea typeface="Bree Serif"/>
              <a:cs typeface="Bree Serif"/>
              <a:sym typeface="Bree Serif"/>
            </a:endParaRPr>
          </a:p>
        </p:txBody>
      </p:sp>
      <p:sp>
        <p:nvSpPr>
          <p:cNvPr id="340" name="Google Shape;340;p30"/>
          <p:cNvSpPr/>
          <p:nvPr/>
        </p:nvSpPr>
        <p:spPr>
          <a:xfrm>
            <a:off x="5957582" y="5359601"/>
            <a:ext cx="2253600" cy="500700"/>
          </a:xfrm>
          <a:prstGeom prst="cube">
            <a:avLst>
              <a:gd fmla="val 9849"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Dispositivo Físico</a:t>
            </a:r>
            <a:endParaRPr sz="1800">
              <a:solidFill>
                <a:srgbClr val="FFFFFF"/>
              </a:solidFill>
              <a:latin typeface="Bree Serif"/>
              <a:ea typeface="Bree Serif"/>
              <a:cs typeface="Bree Serif"/>
              <a:sym typeface="Bree Serif"/>
            </a:endParaRPr>
          </a:p>
        </p:txBody>
      </p:sp>
      <p:sp>
        <p:nvSpPr>
          <p:cNvPr id="351" name="Google Shape;351;p30"/>
          <p:cNvSpPr txBox="1"/>
          <p:nvPr/>
        </p:nvSpPr>
        <p:spPr>
          <a:xfrm rot="5397993">
            <a:off x="4023831" y="3075625"/>
            <a:ext cx="2569200" cy="26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Flujo de Datos para Op. I/O</a:t>
            </a:r>
            <a:endParaRPr b="1">
              <a:solidFill>
                <a:srgbClr val="FFFFFF"/>
              </a:solidFill>
            </a:endParaRPr>
          </a:p>
        </p:txBody>
      </p:sp>
      <p:sp>
        <p:nvSpPr>
          <p:cNvPr id="352" name="Google Shape;352;p30"/>
          <p:cNvSpPr/>
          <p:nvPr/>
        </p:nvSpPr>
        <p:spPr>
          <a:xfrm>
            <a:off x="453500" y="2316675"/>
            <a:ext cx="2726700" cy="3758700"/>
          </a:xfrm>
          <a:prstGeom prst="cube">
            <a:avLst>
              <a:gd fmla="val 2386" name="adj"/>
            </a:avLst>
          </a:prstGeom>
          <a:solidFill>
            <a:srgbClr val="351C75"/>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Contenedor</a:t>
            </a:r>
            <a:endParaRPr sz="1800">
              <a:solidFill>
                <a:srgbClr val="FFFFFF"/>
              </a:solidFill>
              <a:latin typeface="Bree Serif"/>
              <a:ea typeface="Bree Serif"/>
              <a:cs typeface="Bree Serif"/>
              <a:sym typeface="Bree Serif"/>
            </a:endParaRPr>
          </a:p>
        </p:txBody>
      </p:sp>
      <p:sp>
        <p:nvSpPr>
          <p:cNvPr id="353" name="Google Shape;353;p30"/>
          <p:cNvSpPr/>
          <p:nvPr/>
        </p:nvSpPr>
        <p:spPr>
          <a:xfrm>
            <a:off x="668296" y="2856354"/>
            <a:ext cx="2253600" cy="494700"/>
          </a:xfrm>
          <a:prstGeom prst="cube">
            <a:avLst>
              <a:gd fmla="val 9849"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Proceso P</a:t>
            </a:r>
            <a:endParaRPr sz="1800">
              <a:solidFill>
                <a:srgbClr val="FFFFFF"/>
              </a:solidFill>
              <a:latin typeface="Bree Serif"/>
              <a:ea typeface="Bree Serif"/>
              <a:cs typeface="Bree Serif"/>
              <a:sym typeface="Bree Serif"/>
            </a:endParaRPr>
          </a:p>
        </p:txBody>
      </p:sp>
      <p:sp>
        <p:nvSpPr>
          <p:cNvPr id="354" name="Google Shape;354;p30"/>
          <p:cNvSpPr/>
          <p:nvPr/>
        </p:nvSpPr>
        <p:spPr>
          <a:xfrm>
            <a:off x="694046" y="3722036"/>
            <a:ext cx="2253600" cy="494700"/>
          </a:xfrm>
          <a:prstGeom prst="cube">
            <a:avLst>
              <a:gd fmla="val 9849"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Indirección via Kernel Control Groups</a:t>
            </a:r>
            <a:endParaRPr sz="1800">
              <a:solidFill>
                <a:srgbClr val="FFFFFF"/>
              </a:solidFill>
              <a:latin typeface="Bree Serif"/>
              <a:ea typeface="Bree Serif"/>
              <a:cs typeface="Bree Serif"/>
              <a:sym typeface="Bree Serif"/>
            </a:endParaRPr>
          </a:p>
        </p:txBody>
      </p:sp>
      <p:sp>
        <p:nvSpPr>
          <p:cNvPr id="355" name="Google Shape;355;p30"/>
          <p:cNvSpPr/>
          <p:nvPr/>
        </p:nvSpPr>
        <p:spPr>
          <a:xfrm>
            <a:off x="668296" y="4559766"/>
            <a:ext cx="2253600" cy="494700"/>
          </a:xfrm>
          <a:prstGeom prst="cube">
            <a:avLst>
              <a:gd fmla="val 9849"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Driver Real </a:t>
            </a:r>
            <a:endParaRPr sz="1800">
              <a:solidFill>
                <a:srgbClr val="FFFFFF"/>
              </a:solidFill>
              <a:latin typeface="Bree Serif"/>
              <a:ea typeface="Bree Serif"/>
              <a:cs typeface="Bree Serif"/>
              <a:sym typeface="Bree Serif"/>
            </a:endParaRPr>
          </a:p>
        </p:txBody>
      </p:sp>
      <p:sp>
        <p:nvSpPr>
          <p:cNvPr id="339" name="Google Shape;339;p30"/>
          <p:cNvSpPr/>
          <p:nvPr/>
        </p:nvSpPr>
        <p:spPr>
          <a:xfrm>
            <a:off x="630166" y="5362593"/>
            <a:ext cx="2253600" cy="494700"/>
          </a:xfrm>
          <a:prstGeom prst="cube">
            <a:avLst>
              <a:gd fmla="val 9849"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Dispositivo Físico</a:t>
            </a:r>
            <a:endParaRPr sz="1800">
              <a:solidFill>
                <a:srgbClr val="FFFFFF"/>
              </a:solidFill>
              <a:latin typeface="Bree Serif"/>
              <a:ea typeface="Bree Serif"/>
              <a:cs typeface="Bree Serif"/>
              <a:sym typeface="Bree Serif"/>
            </a:endParaRPr>
          </a:p>
        </p:txBody>
      </p:sp>
      <p:sp>
        <p:nvSpPr>
          <p:cNvPr id="356" name="Google Shape;356;p30"/>
          <p:cNvSpPr/>
          <p:nvPr/>
        </p:nvSpPr>
        <p:spPr>
          <a:xfrm>
            <a:off x="3180200" y="2914575"/>
            <a:ext cx="624300" cy="2529900"/>
          </a:xfrm>
          <a:prstGeom prst="downArrow">
            <a:avLst>
              <a:gd fmla="val 50000" name="adj1"/>
              <a:gd fmla="val 50000" name="adj2"/>
            </a:avLst>
          </a:prstGeom>
          <a:solidFill>
            <a:srgbClr val="351C75"/>
          </a:solidFill>
          <a:ln cap="flat" cmpd="sng" w="19050">
            <a:solidFill>
              <a:srgbClr val="8E7CC3"/>
            </a:solidFill>
            <a:prstDash val="solid"/>
            <a:round/>
            <a:headEnd len="sm" w="sm" type="none"/>
            <a:tailEnd len="sm" w="sm" type="none"/>
          </a:ln>
          <a:effectLst>
            <a:outerShdw blurRad="300038" rotWithShape="0" algn="bl" dir="18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357" name="Google Shape;357;p30"/>
          <p:cNvSpPr txBox="1"/>
          <p:nvPr/>
        </p:nvSpPr>
        <p:spPr>
          <a:xfrm rot="5397993">
            <a:off x="2225006" y="3999625"/>
            <a:ext cx="2569200" cy="26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FFFFFF"/>
                </a:solidFill>
              </a:rPr>
              <a:t>Flujo de Datos para Op. I/O</a:t>
            </a:r>
            <a:endParaRPr b="1">
              <a:solidFill>
                <a:srgbClr val="FFFFFF"/>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1" name="Shape 361"/>
        <p:cNvGrpSpPr/>
        <p:nvPr/>
      </p:nvGrpSpPr>
      <p:grpSpPr>
        <a:xfrm>
          <a:off x="0" y="0"/>
          <a:ext cx="0" cy="0"/>
          <a:chOff x="0" y="0"/>
          <a:chExt cx="0" cy="0"/>
        </a:xfrm>
      </p:grpSpPr>
      <p:sp>
        <p:nvSpPr>
          <p:cNvPr id="362" name="Google Shape;362;p31"/>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Containers: </a:t>
            </a:r>
            <a:r>
              <a:rPr lang="en"/>
              <a:t>Imágenes, Filesystem</a:t>
            </a:r>
            <a:endParaRPr/>
          </a:p>
        </p:txBody>
      </p:sp>
      <p:sp>
        <p:nvSpPr>
          <p:cNvPr id="363" name="Google Shape;363;p31"/>
          <p:cNvSpPr txBox="1"/>
          <p:nvPr>
            <p:ph idx="1" type="body"/>
          </p:nvPr>
        </p:nvSpPr>
        <p:spPr>
          <a:xfrm>
            <a:off x="311700" y="941412"/>
            <a:ext cx="8520600" cy="5875500"/>
          </a:xfrm>
          <a:prstGeom prst="rect">
            <a:avLst/>
          </a:prstGeom>
        </p:spPr>
        <p:txBody>
          <a:bodyPr anchorCtr="0" anchor="t" bIns="91425" lIns="91425" spcFirstLastPara="1" rIns="91425" wrap="square" tIns="91425">
            <a:noAutofit/>
          </a:bodyPr>
          <a:lstStyle/>
          <a:p>
            <a:pPr indent="-342900" lvl="0" marL="457200" rtl="0" algn="just">
              <a:spcBef>
                <a:spcPts val="0"/>
              </a:spcBef>
              <a:spcAft>
                <a:spcPts val="0"/>
              </a:spcAft>
              <a:buSzPts val="1800"/>
              <a:buChar char="●"/>
            </a:pPr>
            <a:r>
              <a:rPr lang="en"/>
              <a:t>Los </a:t>
            </a:r>
            <a:r>
              <a:rPr i="1" lang="en"/>
              <a:t>Containers</a:t>
            </a:r>
            <a:r>
              <a:rPr lang="en"/>
              <a:t> se instancian a partir de </a:t>
            </a:r>
            <a:r>
              <a:rPr i="1" lang="en"/>
              <a:t>Imágenes</a:t>
            </a:r>
            <a:r>
              <a:rPr lang="en"/>
              <a:t> que hay que descargar o crear.</a:t>
            </a:r>
            <a:endParaRPr/>
          </a:p>
          <a:p>
            <a:pPr indent="-342900" lvl="0" marL="457200" rtl="0" algn="just">
              <a:spcBef>
                <a:spcPts val="0"/>
              </a:spcBef>
              <a:spcAft>
                <a:spcPts val="0"/>
              </a:spcAft>
              <a:buSzPts val="1800"/>
              <a:buChar char="●"/>
            </a:pPr>
            <a:r>
              <a:rPr lang="en"/>
              <a:t>Para mantener la aislación de cada container, debe tener su </a:t>
            </a:r>
            <a:r>
              <a:rPr i="1" lang="en"/>
              <a:t>filesystem</a:t>
            </a:r>
            <a:r>
              <a:rPr lang="en"/>
              <a:t> propio aislado. Generalmente son directorios en la máquina host.</a:t>
            </a:r>
            <a:endParaRPr/>
          </a:p>
          <a:p>
            <a:pPr indent="-342900" lvl="0" marL="457200" rtl="0" algn="just">
              <a:spcBef>
                <a:spcPts val="0"/>
              </a:spcBef>
              <a:spcAft>
                <a:spcPts val="0"/>
              </a:spcAft>
              <a:buSzPts val="1800"/>
              <a:buChar char="●"/>
            </a:pPr>
            <a:r>
              <a:rPr lang="en"/>
              <a:t>Frecuentemente usan COW (</a:t>
            </a:r>
            <a:r>
              <a:rPr i="1" lang="en"/>
              <a:t>Copy-on-Write).</a:t>
            </a:r>
            <a:endParaRPr i="1"/>
          </a:p>
          <a:p>
            <a:pPr indent="-342900" lvl="0" marL="457200" rtl="0" algn="just">
              <a:spcBef>
                <a:spcPts val="0"/>
              </a:spcBef>
              <a:spcAft>
                <a:spcPts val="0"/>
              </a:spcAft>
              <a:buSzPts val="1800"/>
              <a:buChar char="●"/>
            </a:pPr>
            <a:r>
              <a:t/>
            </a:r>
            <a:endParaRPr/>
          </a:p>
          <a:p>
            <a:pPr indent="0" lvl="0" marL="0" rtl="0" algn="just">
              <a:spcBef>
                <a:spcPts val="1600"/>
              </a:spcBef>
              <a:spcAft>
                <a:spcPts val="1600"/>
              </a:spcAft>
              <a:buNone/>
            </a:pPr>
            <a:r>
              <a:t/>
            </a:r>
            <a:endParaRPr/>
          </a:p>
        </p:txBody>
      </p:sp>
      <p:pic>
        <p:nvPicPr>
          <p:cNvPr id="364" name="Google Shape;364;p31"/>
          <p:cNvPicPr preferRelativeResize="0"/>
          <p:nvPr/>
        </p:nvPicPr>
        <p:blipFill>
          <a:blip r:embed="rId3">
            <a:alphaModFix/>
          </a:blip>
          <a:stretch>
            <a:fillRect/>
          </a:stretch>
        </p:blipFill>
        <p:spPr>
          <a:xfrm>
            <a:off x="0" y="2813255"/>
            <a:ext cx="9144002" cy="404474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0" name="Shape 100"/>
        <p:cNvGrpSpPr/>
        <p:nvPr/>
      </p:nvGrpSpPr>
      <p:grpSpPr>
        <a:xfrm>
          <a:off x="0" y="0"/>
          <a:ext cx="0" cy="0"/>
          <a:chOff x="0" y="0"/>
          <a:chExt cx="0" cy="0"/>
        </a:xfrm>
      </p:grpSpPr>
      <p:sp>
        <p:nvSpPr>
          <p:cNvPr id="101" name="Google Shape;101;p14"/>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Temario</a:t>
            </a:r>
            <a:endParaRPr/>
          </a:p>
        </p:txBody>
      </p:sp>
      <p:sp>
        <p:nvSpPr>
          <p:cNvPr id="102" name="Google Shape;102;p14"/>
          <p:cNvSpPr txBox="1"/>
          <p:nvPr>
            <p:ph idx="1" type="body"/>
          </p:nvPr>
        </p:nvSpPr>
        <p:spPr>
          <a:xfrm>
            <a:off x="311700" y="941433"/>
            <a:ext cx="8520600" cy="4555200"/>
          </a:xfrm>
          <a:prstGeom prst="rect">
            <a:avLst/>
          </a:prstGeom>
        </p:spPr>
        <p:txBody>
          <a:bodyPr anchorCtr="0" anchor="t" bIns="91425" lIns="91425" spcFirstLastPara="1" rIns="91425" wrap="square" tIns="91425">
            <a:noAutofit/>
          </a:bodyPr>
          <a:lstStyle/>
          <a:p>
            <a:pPr indent="-355600" lvl="0" marL="457200" rtl="0" algn="l">
              <a:lnSpc>
                <a:spcPct val="150000"/>
              </a:lnSpc>
              <a:spcBef>
                <a:spcPts val="0"/>
              </a:spcBef>
              <a:spcAft>
                <a:spcPts val="0"/>
              </a:spcAft>
              <a:buSzPts val="2000"/>
              <a:buChar char="●"/>
            </a:pPr>
            <a:r>
              <a:rPr lang="en" sz="2000"/>
              <a:t>Técnicas de virtualización:</a:t>
            </a:r>
            <a:endParaRPr sz="2000"/>
          </a:p>
          <a:p>
            <a:pPr indent="-342900" lvl="1" marL="914400" rtl="0" algn="l">
              <a:lnSpc>
                <a:spcPct val="150000"/>
              </a:lnSpc>
              <a:spcBef>
                <a:spcPts val="0"/>
              </a:spcBef>
              <a:spcAft>
                <a:spcPts val="0"/>
              </a:spcAft>
              <a:buSzPts val="1800"/>
              <a:buChar char="○"/>
            </a:pPr>
            <a:r>
              <a:rPr lang="en" sz="1800"/>
              <a:t>Virtualización total.</a:t>
            </a:r>
            <a:endParaRPr sz="1800"/>
          </a:p>
          <a:p>
            <a:pPr indent="-342900" lvl="1" marL="914400" rtl="0" algn="l">
              <a:lnSpc>
                <a:spcPct val="150000"/>
              </a:lnSpc>
              <a:spcBef>
                <a:spcPts val="0"/>
              </a:spcBef>
              <a:spcAft>
                <a:spcPts val="0"/>
              </a:spcAft>
              <a:buSzPts val="1800"/>
              <a:buChar char="○"/>
            </a:pPr>
            <a:r>
              <a:rPr lang="en" sz="1800"/>
              <a:t>Paravirtualización.</a:t>
            </a:r>
            <a:endParaRPr sz="1800"/>
          </a:p>
          <a:p>
            <a:pPr indent="-342900" lvl="1" marL="914400" rtl="0" algn="l">
              <a:lnSpc>
                <a:spcPct val="150000"/>
              </a:lnSpc>
              <a:spcBef>
                <a:spcPts val="0"/>
              </a:spcBef>
              <a:spcAft>
                <a:spcPts val="0"/>
              </a:spcAft>
              <a:buSzPts val="1800"/>
              <a:buChar char="○"/>
            </a:pPr>
            <a:r>
              <a:rPr lang="en" sz="1800"/>
              <a:t>Contenedores.</a:t>
            </a:r>
            <a:endParaRPr sz="1800"/>
          </a:p>
          <a:p>
            <a:pPr indent="-342900" lvl="1" marL="914400" rtl="0" algn="l">
              <a:lnSpc>
                <a:spcPct val="150000"/>
              </a:lnSpc>
              <a:spcBef>
                <a:spcPts val="0"/>
              </a:spcBef>
              <a:spcAft>
                <a:spcPts val="0"/>
              </a:spcAft>
              <a:buSzPts val="1800"/>
              <a:buChar char="○"/>
            </a:pPr>
            <a:r>
              <a:rPr lang="en" sz="1800"/>
              <a:t>Asistencia via hardware.</a:t>
            </a:r>
            <a:endParaRPr sz="1800"/>
          </a:p>
          <a:p>
            <a:pPr indent="-355600" lvl="0" marL="457200" rtl="0" algn="l">
              <a:lnSpc>
                <a:spcPct val="150000"/>
              </a:lnSpc>
              <a:spcBef>
                <a:spcPts val="0"/>
              </a:spcBef>
              <a:spcAft>
                <a:spcPts val="0"/>
              </a:spcAft>
              <a:buSzPts val="2000"/>
              <a:buChar char="●"/>
            </a:pPr>
            <a:r>
              <a:rPr lang="en" sz="2000"/>
              <a:t>Actores de las diferentes implementaciones:</a:t>
            </a:r>
            <a:endParaRPr sz="2000"/>
          </a:p>
          <a:p>
            <a:pPr indent="-342900" lvl="1" marL="914400" rtl="0" algn="l">
              <a:lnSpc>
                <a:spcPct val="150000"/>
              </a:lnSpc>
              <a:spcBef>
                <a:spcPts val="0"/>
              </a:spcBef>
              <a:spcAft>
                <a:spcPts val="0"/>
              </a:spcAft>
              <a:buSzPts val="1800"/>
              <a:buChar char="○"/>
            </a:pPr>
            <a:r>
              <a:rPr lang="en" sz="1800"/>
              <a:t>Windows</a:t>
            </a:r>
            <a:endParaRPr sz="1800"/>
          </a:p>
          <a:p>
            <a:pPr indent="-342900" lvl="1" marL="914400" rtl="0" algn="l">
              <a:lnSpc>
                <a:spcPct val="150000"/>
              </a:lnSpc>
              <a:spcBef>
                <a:spcPts val="0"/>
              </a:spcBef>
              <a:spcAft>
                <a:spcPts val="0"/>
              </a:spcAft>
              <a:buSzPts val="1800"/>
              <a:buChar char="○"/>
            </a:pPr>
            <a:r>
              <a:rPr lang="en" sz="1800"/>
              <a:t>KVM</a:t>
            </a:r>
            <a:endParaRPr sz="1800"/>
          </a:p>
          <a:p>
            <a:pPr indent="-342900" lvl="1" marL="914400" rtl="0" algn="l">
              <a:lnSpc>
                <a:spcPct val="150000"/>
              </a:lnSpc>
              <a:spcBef>
                <a:spcPts val="0"/>
              </a:spcBef>
              <a:spcAft>
                <a:spcPts val="0"/>
              </a:spcAft>
              <a:buSzPts val="1800"/>
              <a:buChar char="○"/>
            </a:pPr>
            <a:r>
              <a:rPr lang="en" sz="1800"/>
              <a:t>VMware</a:t>
            </a:r>
            <a:endParaRPr sz="1800"/>
          </a:p>
          <a:p>
            <a:pPr indent="-342900" lvl="1" marL="914400" rtl="0" algn="l">
              <a:lnSpc>
                <a:spcPct val="150000"/>
              </a:lnSpc>
              <a:spcBef>
                <a:spcPts val="0"/>
              </a:spcBef>
              <a:spcAft>
                <a:spcPts val="0"/>
              </a:spcAft>
              <a:buSzPts val="1800"/>
              <a:buChar char="○"/>
            </a:pPr>
            <a:r>
              <a:rPr lang="en" sz="1800"/>
              <a:t>Xen</a:t>
            </a:r>
            <a:endParaRPr sz="1800"/>
          </a:p>
          <a:p>
            <a:pPr indent="-355600" lvl="1" marL="914400" rtl="0" algn="l">
              <a:lnSpc>
                <a:spcPct val="150000"/>
              </a:lnSpc>
              <a:spcBef>
                <a:spcPts val="0"/>
              </a:spcBef>
              <a:spcAft>
                <a:spcPts val="0"/>
              </a:spcAft>
              <a:buSzPts val="2000"/>
              <a:buChar char="○"/>
            </a:pPr>
            <a:r>
              <a:rPr lang="en" sz="2000"/>
              <a:t>LXC </a:t>
            </a:r>
            <a:endParaRPr sz="2000"/>
          </a:p>
          <a:p>
            <a:pPr indent="-355600" lvl="1" marL="914400" rtl="0" algn="l">
              <a:lnSpc>
                <a:spcPct val="150000"/>
              </a:lnSpc>
              <a:spcBef>
                <a:spcPts val="0"/>
              </a:spcBef>
              <a:spcAft>
                <a:spcPts val="0"/>
              </a:spcAft>
              <a:buSzPts val="2000"/>
              <a:buChar char="○"/>
            </a:pPr>
            <a:r>
              <a:rPr lang="en" sz="2000"/>
              <a:t>Docker</a:t>
            </a:r>
            <a:endParaRPr sz="2000"/>
          </a:p>
          <a:p>
            <a:pPr indent="-355600" lvl="0" marL="457200" rtl="0" algn="l">
              <a:lnSpc>
                <a:spcPct val="150000"/>
              </a:lnSpc>
              <a:spcBef>
                <a:spcPts val="0"/>
              </a:spcBef>
              <a:spcAft>
                <a:spcPts val="0"/>
              </a:spcAft>
              <a:buSzPts val="2000"/>
              <a:buChar char="●"/>
            </a:pPr>
            <a:r>
              <a:rPr lang="en" sz="2000"/>
              <a:t>Caso Práctico:</a:t>
            </a:r>
            <a:endParaRPr sz="2000"/>
          </a:p>
          <a:p>
            <a:pPr indent="-342900" lvl="1" marL="914400" rtl="0" algn="l">
              <a:lnSpc>
                <a:spcPct val="150000"/>
              </a:lnSpc>
              <a:spcBef>
                <a:spcPts val="0"/>
              </a:spcBef>
              <a:spcAft>
                <a:spcPts val="0"/>
              </a:spcAft>
              <a:buSzPts val="1800"/>
              <a:buChar char="○"/>
            </a:pPr>
            <a:r>
              <a:rPr lang="en" sz="1800"/>
              <a:t>Proxmox (KVM y LXC).</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68" name="Shape 368"/>
        <p:cNvGrpSpPr/>
        <p:nvPr/>
      </p:nvGrpSpPr>
      <p:grpSpPr>
        <a:xfrm>
          <a:off x="0" y="0"/>
          <a:ext cx="0" cy="0"/>
          <a:chOff x="0" y="0"/>
          <a:chExt cx="0" cy="0"/>
        </a:xfrm>
      </p:grpSpPr>
      <p:sp>
        <p:nvSpPr>
          <p:cNvPr id="369" name="Google Shape;369;p32"/>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i="1" lang="en"/>
              <a:t>Containers:</a:t>
            </a:r>
            <a:endParaRPr/>
          </a:p>
        </p:txBody>
      </p:sp>
      <p:sp>
        <p:nvSpPr>
          <p:cNvPr id="370" name="Google Shape;370;p32"/>
          <p:cNvSpPr txBox="1"/>
          <p:nvPr>
            <p:ph idx="1" type="body"/>
          </p:nvPr>
        </p:nvSpPr>
        <p:spPr>
          <a:xfrm>
            <a:off x="311700" y="941412"/>
            <a:ext cx="8520600" cy="58755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b="1" lang="en"/>
              <a:t>Ventajas:</a:t>
            </a:r>
            <a:endParaRPr b="1"/>
          </a:p>
          <a:p>
            <a:pPr indent="-342900" lvl="0" marL="457200" rtl="0" algn="just">
              <a:spcBef>
                <a:spcPts val="1600"/>
              </a:spcBef>
              <a:spcAft>
                <a:spcPts val="0"/>
              </a:spcAft>
              <a:buSzPts val="1800"/>
              <a:buChar char="●"/>
            </a:pPr>
            <a:r>
              <a:rPr lang="en"/>
              <a:t>No hay necesidad de un SO Guest. Son livianos. (10:1 en el mismo hardware)</a:t>
            </a:r>
            <a:endParaRPr/>
          </a:p>
          <a:p>
            <a:pPr indent="-342900" lvl="0" marL="457200" rtl="0" algn="just">
              <a:spcBef>
                <a:spcPts val="1600"/>
              </a:spcBef>
              <a:spcAft>
                <a:spcPts val="0"/>
              </a:spcAft>
              <a:buSzPts val="1800"/>
              <a:buChar char="●"/>
            </a:pPr>
            <a:r>
              <a:rPr lang="en"/>
              <a:t>La capa de administración es sencilla y son portables.</a:t>
            </a:r>
            <a:endParaRPr i="1"/>
          </a:p>
          <a:p>
            <a:pPr indent="0" lvl="0" marL="0" rtl="0" algn="just">
              <a:spcBef>
                <a:spcPts val="1600"/>
              </a:spcBef>
              <a:spcAft>
                <a:spcPts val="0"/>
              </a:spcAft>
              <a:buNone/>
            </a:pPr>
            <a:r>
              <a:rPr b="1" lang="en"/>
              <a:t>A tener en cuenta:</a:t>
            </a:r>
            <a:endParaRPr b="1"/>
          </a:p>
          <a:p>
            <a:pPr indent="-342900" lvl="0" marL="457200" rtl="0" algn="just">
              <a:spcBef>
                <a:spcPts val="1600"/>
              </a:spcBef>
              <a:spcAft>
                <a:spcPts val="0"/>
              </a:spcAft>
              <a:buSzPts val="1800"/>
              <a:buChar char="●"/>
            </a:pPr>
            <a:r>
              <a:rPr lang="en"/>
              <a:t>Sólo son portables entre sistemas que tienen el MISMO Kernel. </a:t>
            </a:r>
            <a:endParaRPr/>
          </a:p>
          <a:p>
            <a:pPr indent="-342900" lvl="0" marL="457200" rtl="0" algn="just">
              <a:spcBef>
                <a:spcPts val="1600"/>
              </a:spcBef>
              <a:spcAft>
                <a:spcPts val="0"/>
              </a:spcAft>
              <a:buSzPts val="1800"/>
              <a:buChar char="●"/>
            </a:pPr>
            <a:r>
              <a:rPr lang="en"/>
              <a:t>Si una VM necesita una configuración de kernel diferente, no se puede usar.</a:t>
            </a:r>
            <a:endParaRPr/>
          </a:p>
          <a:p>
            <a:pPr indent="-342900" lvl="0" marL="457200" rtl="0" algn="just">
              <a:spcBef>
                <a:spcPts val="1000"/>
              </a:spcBef>
              <a:spcAft>
                <a:spcPts val="1600"/>
              </a:spcAft>
              <a:buSzPts val="1800"/>
              <a:buChar char="●"/>
            </a:pPr>
            <a:r>
              <a:rPr lang="en"/>
              <a:t>Tiene menor aislamiento que una VM, está entre el SO y la  aplicación.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74" name="Shape 374"/>
        <p:cNvGrpSpPr/>
        <p:nvPr/>
      </p:nvGrpSpPr>
      <p:grpSpPr>
        <a:xfrm>
          <a:off x="0" y="0"/>
          <a:ext cx="0" cy="0"/>
          <a:chOff x="0" y="0"/>
          <a:chExt cx="0" cy="0"/>
        </a:xfrm>
      </p:grpSpPr>
      <p:sp>
        <p:nvSpPr>
          <p:cNvPr id="375" name="Google Shape;375;p33"/>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LXC</a:t>
            </a:r>
            <a:endParaRPr/>
          </a:p>
        </p:txBody>
      </p:sp>
      <p:sp>
        <p:nvSpPr>
          <p:cNvPr id="376" name="Google Shape;376;p33"/>
          <p:cNvSpPr/>
          <p:nvPr/>
        </p:nvSpPr>
        <p:spPr>
          <a:xfrm>
            <a:off x="1290300" y="1237275"/>
            <a:ext cx="7317600" cy="5426400"/>
          </a:xfrm>
          <a:prstGeom prst="rect">
            <a:avLst/>
          </a:prstGeom>
          <a:noFill/>
          <a:ln cap="flat" cmpd="sng" w="762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77" name="Google Shape;377;p33"/>
          <p:cNvPicPr preferRelativeResize="0"/>
          <p:nvPr/>
        </p:nvPicPr>
        <p:blipFill>
          <a:blip r:embed="rId3">
            <a:alphaModFix/>
          </a:blip>
          <a:stretch>
            <a:fillRect/>
          </a:stretch>
        </p:blipFill>
        <p:spPr>
          <a:xfrm>
            <a:off x="665775" y="914050"/>
            <a:ext cx="1472101" cy="1472101"/>
          </a:xfrm>
          <a:prstGeom prst="rect">
            <a:avLst/>
          </a:prstGeom>
          <a:noFill/>
          <a:ln>
            <a:noFill/>
          </a:ln>
        </p:spPr>
      </p:pic>
      <p:sp>
        <p:nvSpPr>
          <p:cNvPr id="378" name="Google Shape;378;p33"/>
          <p:cNvSpPr txBox="1"/>
          <p:nvPr/>
        </p:nvSpPr>
        <p:spPr>
          <a:xfrm>
            <a:off x="1838225" y="5585375"/>
            <a:ext cx="689400" cy="763500"/>
          </a:xfrm>
          <a:prstGeom prst="rect">
            <a:avLst/>
          </a:prstGeom>
          <a:no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t>P</a:t>
            </a:r>
            <a:endParaRPr sz="3000"/>
          </a:p>
        </p:txBody>
      </p:sp>
      <p:sp>
        <p:nvSpPr>
          <p:cNvPr id="379" name="Google Shape;379;p33"/>
          <p:cNvSpPr txBox="1"/>
          <p:nvPr/>
        </p:nvSpPr>
        <p:spPr>
          <a:xfrm>
            <a:off x="2839025" y="5585375"/>
            <a:ext cx="689400" cy="763500"/>
          </a:xfrm>
          <a:prstGeom prst="rect">
            <a:avLst/>
          </a:prstGeom>
          <a:no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t>P</a:t>
            </a:r>
            <a:endParaRPr sz="3000"/>
          </a:p>
        </p:txBody>
      </p:sp>
      <p:sp>
        <p:nvSpPr>
          <p:cNvPr id="380" name="Google Shape;380;p33"/>
          <p:cNvSpPr txBox="1"/>
          <p:nvPr/>
        </p:nvSpPr>
        <p:spPr>
          <a:xfrm>
            <a:off x="3839825" y="5585375"/>
            <a:ext cx="689400" cy="763500"/>
          </a:xfrm>
          <a:prstGeom prst="rect">
            <a:avLst/>
          </a:prstGeom>
          <a:no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t>P</a:t>
            </a:r>
            <a:endParaRPr sz="3000"/>
          </a:p>
        </p:txBody>
      </p:sp>
      <p:sp>
        <p:nvSpPr>
          <p:cNvPr id="381" name="Google Shape;381;p33"/>
          <p:cNvSpPr txBox="1"/>
          <p:nvPr/>
        </p:nvSpPr>
        <p:spPr>
          <a:xfrm>
            <a:off x="4840625" y="5585375"/>
            <a:ext cx="689400" cy="763500"/>
          </a:xfrm>
          <a:prstGeom prst="rect">
            <a:avLst/>
          </a:prstGeom>
          <a:no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t>P</a:t>
            </a:r>
            <a:endParaRPr sz="3000"/>
          </a:p>
        </p:txBody>
      </p:sp>
      <p:sp>
        <p:nvSpPr>
          <p:cNvPr id="382" name="Google Shape;382;p33"/>
          <p:cNvSpPr txBox="1"/>
          <p:nvPr/>
        </p:nvSpPr>
        <p:spPr>
          <a:xfrm>
            <a:off x="5841425" y="5585375"/>
            <a:ext cx="689400" cy="763500"/>
          </a:xfrm>
          <a:prstGeom prst="rect">
            <a:avLst/>
          </a:prstGeom>
          <a:no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t>P</a:t>
            </a:r>
            <a:endParaRPr sz="3000"/>
          </a:p>
        </p:txBody>
      </p:sp>
      <p:sp>
        <p:nvSpPr>
          <p:cNvPr id="383" name="Google Shape;383;p33"/>
          <p:cNvSpPr txBox="1"/>
          <p:nvPr/>
        </p:nvSpPr>
        <p:spPr>
          <a:xfrm>
            <a:off x="6842225" y="5585375"/>
            <a:ext cx="689400" cy="763500"/>
          </a:xfrm>
          <a:prstGeom prst="rect">
            <a:avLst/>
          </a:prstGeom>
          <a:noFill/>
          <a:ln cap="flat" cmpd="sng" w="28575">
            <a:solidFill>
              <a:srgbClr val="1C458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3000"/>
              <a:t>P</a:t>
            </a:r>
            <a:endParaRPr sz="3000"/>
          </a:p>
        </p:txBody>
      </p:sp>
      <p:sp>
        <p:nvSpPr>
          <p:cNvPr id="384" name="Google Shape;384;p33"/>
          <p:cNvSpPr/>
          <p:nvPr/>
        </p:nvSpPr>
        <p:spPr>
          <a:xfrm>
            <a:off x="1696925" y="5436875"/>
            <a:ext cx="972000" cy="1060500"/>
          </a:xfrm>
          <a:prstGeom prst="bevel">
            <a:avLst>
              <a:gd fmla="val 20002" name="adj"/>
            </a:avLst>
          </a:prstGeom>
          <a:noFill/>
          <a:ln cap="flat" cmpd="sng" w="19050">
            <a:solidFill>
              <a:srgbClr val="0B53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3"/>
          <p:cNvSpPr/>
          <p:nvPr/>
        </p:nvSpPr>
        <p:spPr>
          <a:xfrm>
            <a:off x="3698525" y="5436875"/>
            <a:ext cx="972000" cy="1060500"/>
          </a:xfrm>
          <a:prstGeom prst="bevel">
            <a:avLst>
              <a:gd fmla="val 20002" name="adj"/>
            </a:avLst>
          </a:prstGeom>
          <a:noFill/>
          <a:ln cap="flat" cmpd="sng" w="19050">
            <a:solidFill>
              <a:srgbClr val="0B539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3"/>
          <p:cNvSpPr txBox="1"/>
          <p:nvPr/>
        </p:nvSpPr>
        <p:spPr>
          <a:xfrm>
            <a:off x="2068025" y="1820550"/>
            <a:ext cx="600900" cy="441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t>OS</a:t>
            </a:r>
            <a:endParaRPr/>
          </a:p>
        </p:txBody>
      </p:sp>
      <p:sp>
        <p:nvSpPr>
          <p:cNvPr id="387" name="Google Shape;387;p33"/>
          <p:cNvSpPr txBox="1"/>
          <p:nvPr/>
        </p:nvSpPr>
        <p:spPr>
          <a:xfrm rot="287">
            <a:off x="3698522" y="2277600"/>
            <a:ext cx="3590700" cy="2302800"/>
          </a:xfrm>
          <a:prstGeom prst="rect">
            <a:avLst/>
          </a:prstGeom>
          <a:noFill/>
          <a:ln>
            <a:noFill/>
          </a:ln>
        </p:spPr>
        <p:txBody>
          <a:bodyPr anchorCtr="0" anchor="t" bIns="91425" lIns="91425" spcFirstLastPara="1" rIns="91425" wrap="square" tIns="91425">
            <a:noAutofit/>
          </a:bodyPr>
          <a:lstStyle/>
          <a:p>
            <a:pPr indent="-381000" lvl="0" marL="457200" rtl="0" algn="l">
              <a:spcBef>
                <a:spcPts val="0"/>
              </a:spcBef>
              <a:spcAft>
                <a:spcPts val="0"/>
              </a:spcAft>
              <a:buSzPts val="2400"/>
              <a:buChar char="-"/>
            </a:pPr>
            <a:r>
              <a:rPr lang="en" sz="2400"/>
              <a:t>Cgroups</a:t>
            </a:r>
            <a:endParaRPr sz="2400"/>
          </a:p>
          <a:p>
            <a:pPr indent="-381000" lvl="0" marL="1371600" rtl="0" algn="l">
              <a:spcBef>
                <a:spcPts val="0"/>
              </a:spcBef>
              <a:spcAft>
                <a:spcPts val="0"/>
              </a:spcAft>
              <a:buSzPts val="2400"/>
              <a:buChar char="-"/>
            </a:pPr>
            <a:r>
              <a:rPr lang="en" sz="2400"/>
              <a:t>Systemd</a:t>
            </a:r>
            <a:endParaRPr sz="2400"/>
          </a:p>
          <a:p>
            <a:pPr indent="0" lvl="0" marL="0" rtl="0" algn="l">
              <a:spcBef>
                <a:spcPts val="0"/>
              </a:spcBef>
              <a:spcAft>
                <a:spcPts val="0"/>
              </a:spcAft>
              <a:buNone/>
            </a:pPr>
            <a:r>
              <a:t/>
            </a:r>
            <a:endParaRPr sz="2400"/>
          </a:p>
          <a:p>
            <a:pPr indent="0" lvl="0" marL="0" rtl="0" algn="l">
              <a:spcBef>
                <a:spcPts val="0"/>
              </a:spcBef>
              <a:spcAft>
                <a:spcPts val="0"/>
              </a:spcAft>
              <a:buNone/>
            </a:pPr>
            <a:r>
              <a:t/>
            </a:r>
            <a:endParaRPr sz="2400"/>
          </a:p>
          <a:p>
            <a:pPr indent="-381000" lvl="0" marL="457200" rtl="0" algn="l">
              <a:spcBef>
                <a:spcPts val="0"/>
              </a:spcBef>
              <a:spcAft>
                <a:spcPts val="0"/>
              </a:spcAft>
              <a:buSzPts val="2400"/>
              <a:buChar char="-"/>
            </a:pPr>
            <a:r>
              <a:rPr lang="en" sz="2400"/>
              <a:t>Namespace</a:t>
            </a:r>
            <a:endParaRPr sz="2400"/>
          </a:p>
        </p:txBody>
      </p:sp>
      <p:cxnSp>
        <p:nvCxnSpPr>
          <p:cNvPr id="388" name="Google Shape;388;p33"/>
          <p:cNvCxnSpPr/>
          <p:nvPr/>
        </p:nvCxnSpPr>
        <p:spPr>
          <a:xfrm flipH="1" rot="10800000">
            <a:off x="2182925" y="2643575"/>
            <a:ext cx="1599600" cy="2793300"/>
          </a:xfrm>
          <a:prstGeom prst="straightConnector1">
            <a:avLst/>
          </a:prstGeom>
          <a:noFill/>
          <a:ln cap="flat" cmpd="sng" w="9525">
            <a:solidFill>
              <a:schemeClr val="dk2"/>
            </a:solidFill>
            <a:prstDash val="solid"/>
            <a:round/>
            <a:headEnd len="med" w="med" type="none"/>
            <a:tailEnd len="med" w="med" type="triangle"/>
          </a:ln>
        </p:spPr>
      </p:cxnSp>
      <p:cxnSp>
        <p:nvCxnSpPr>
          <p:cNvPr id="389" name="Google Shape;389;p33"/>
          <p:cNvCxnSpPr>
            <a:stCxn id="384" idx="6"/>
          </p:cNvCxnSpPr>
          <p:nvPr/>
        </p:nvCxnSpPr>
        <p:spPr>
          <a:xfrm flipH="1" rot="10800000">
            <a:off x="2182925" y="4128275"/>
            <a:ext cx="1528800" cy="1308600"/>
          </a:xfrm>
          <a:prstGeom prst="straightConnector1">
            <a:avLst/>
          </a:prstGeom>
          <a:noFill/>
          <a:ln cap="flat" cmpd="sng" w="9525">
            <a:solidFill>
              <a:schemeClr val="dk2"/>
            </a:solidFill>
            <a:prstDash val="solid"/>
            <a:round/>
            <a:headEnd len="med" w="med" type="none"/>
            <a:tailEnd len="med" w="med" type="triangl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78"/>
                                        </p:tgtEl>
                                        <p:attrNameLst>
                                          <p:attrName>style.visibility</p:attrName>
                                        </p:attrNameLst>
                                      </p:cBhvr>
                                      <p:to>
                                        <p:strVal val="visible"/>
                                      </p:to>
                                    </p:set>
                                    <p:animEffect filter="fade" transition="in">
                                      <p:cBhvr>
                                        <p:cTn dur="1000"/>
                                        <p:tgtEl>
                                          <p:spTgt spid="378"/>
                                        </p:tgtEl>
                                      </p:cBhvr>
                                    </p:animEffect>
                                  </p:childTnLst>
                                </p:cTn>
                              </p:par>
                              <p:par>
                                <p:cTn fill="hold" nodeType="withEffect" presetClass="entr" presetID="10" presetSubtype="0">
                                  <p:stCondLst>
                                    <p:cond delay="0"/>
                                  </p:stCondLst>
                                  <p:childTnLst>
                                    <p:set>
                                      <p:cBhvr>
                                        <p:cTn dur="1" fill="hold">
                                          <p:stCondLst>
                                            <p:cond delay="0"/>
                                          </p:stCondLst>
                                        </p:cTn>
                                        <p:tgtEl>
                                          <p:spTgt spid="379"/>
                                        </p:tgtEl>
                                        <p:attrNameLst>
                                          <p:attrName>style.visibility</p:attrName>
                                        </p:attrNameLst>
                                      </p:cBhvr>
                                      <p:to>
                                        <p:strVal val="visible"/>
                                      </p:to>
                                    </p:set>
                                    <p:animEffect filter="fade" transition="in">
                                      <p:cBhvr>
                                        <p:cTn dur="1000"/>
                                        <p:tgtEl>
                                          <p:spTgt spid="379"/>
                                        </p:tgtEl>
                                      </p:cBhvr>
                                    </p:animEffect>
                                  </p:childTnLst>
                                </p:cTn>
                              </p:par>
                              <p:par>
                                <p:cTn fill="hold" nodeType="withEffect" presetClass="entr" presetID="10" presetSubtype="0">
                                  <p:stCondLst>
                                    <p:cond delay="0"/>
                                  </p:stCondLst>
                                  <p:childTnLst>
                                    <p:set>
                                      <p:cBhvr>
                                        <p:cTn dur="1" fill="hold">
                                          <p:stCondLst>
                                            <p:cond delay="0"/>
                                          </p:stCondLst>
                                        </p:cTn>
                                        <p:tgtEl>
                                          <p:spTgt spid="380"/>
                                        </p:tgtEl>
                                        <p:attrNameLst>
                                          <p:attrName>style.visibility</p:attrName>
                                        </p:attrNameLst>
                                      </p:cBhvr>
                                      <p:to>
                                        <p:strVal val="visible"/>
                                      </p:to>
                                    </p:set>
                                    <p:animEffect filter="fade" transition="in">
                                      <p:cBhvr>
                                        <p:cTn dur="1000"/>
                                        <p:tgtEl>
                                          <p:spTgt spid="380"/>
                                        </p:tgtEl>
                                      </p:cBhvr>
                                    </p:animEffect>
                                  </p:childTnLst>
                                </p:cTn>
                              </p:par>
                              <p:par>
                                <p:cTn fill="hold" nodeType="withEffect" presetClass="entr" presetID="10" presetSubtype="0">
                                  <p:stCondLst>
                                    <p:cond delay="0"/>
                                  </p:stCondLst>
                                  <p:childTnLst>
                                    <p:set>
                                      <p:cBhvr>
                                        <p:cTn dur="1" fill="hold">
                                          <p:stCondLst>
                                            <p:cond delay="0"/>
                                          </p:stCondLst>
                                        </p:cTn>
                                        <p:tgtEl>
                                          <p:spTgt spid="381"/>
                                        </p:tgtEl>
                                        <p:attrNameLst>
                                          <p:attrName>style.visibility</p:attrName>
                                        </p:attrNameLst>
                                      </p:cBhvr>
                                      <p:to>
                                        <p:strVal val="visible"/>
                                      </p:to>
                                    </p:set>
                                    <p:animEffect filter="fade" transition="in">
                                      <p:cBhvr>
                                        <p:cTn dur="1000"/>
                                        <p:tgtEl>
                                          <p:spTgt spid="381"/>
                                        </p:tgtEl>
                                      </p:cBhvr>
                                    </p:animEffect>
                                  </p:childTnLst>
                                </p:cTn>
                              </p:par>
                              <p:par>
                                <p:cTn fill="hold" nodeType="withEffect" presetClass="entr" presetID="10" presetSubtype="0">
                                  <p:stCondLst>
                                    <p:cond delay="0"/>
                                  </p:stCondLst>
                                  <p:childTnLst>
                                    <p:set>
                                      <p:cBhvr>
                                        <p:cTn dur="1" fill="hold">
                                          <p:stCondLst>
                                            <p:cond delay="0"/>
                                          </p:stCondLst>
                                        </p:cTn>
                                        <p:tgtEl>
                                          <p:spTgt spid="382"/>
                                        </p:tgtEl>
                                        <p:attrNameLst>
                                          <p:attrName>style.visibility</p:attrName>
                                        </p:attrNameLst>
                                      </p:cBhvr>
                                      <p:to>
                                        <p:strVal val="visible"/>
                                      </p:to>
                                    </p:set>
                                    <p:animEffect filter="fade" transition="in">
                                      <p:cBhvr>
                                        <p:cTn dur="1000"/>
                                        <p:tgtEl>
                                          <p:spTgt spid="382"/>
                                        </p:tgtEl>
                                      </p:cBhvr>
                                    </p:animEffect>
                                  </p:childTnLst>
                                </p:cTn>
                              </p:par>
                              <p:par>
                                <p:cTn fill="hold" nodeType="withEffect" presetClass="entr" presetID="10" presetSubtype="0">
                                  <p:stCondLst>
                                    <p:cond delay="0"/>
                                  </p:stCondLst>
                                  <p:childTnLst>
                                    <p:set>
                                      <p:cBhvr>
                                        <p:cTn dur="1" fill="hold">
                                          <p:stCondLst>
                                            <p:cond delay="0"/>
                                          </p:stCondLst>
                                        </p:cTn>
                                        <p:tgtEl>
                                          <p:spTgt spid="383"/>
                                        </p:tgtEl>
                                        <p:attrNameLst>
                                          <p:attrName>style.visibility</p:attrName>
                                        </p:attrNameLst>
                                      </p:cBhvr>
                                      <p:to>
                                        <p:strVal val="visible"/>
                                      </p:to>
                                    </p:set>
                                    <p:animEffect filter="fade" transition="in">
                                      <p:cBhvr>
                                        <p:cTn dur="1000"/>
                                        <p:tgtEl>
                                          <p:spTgt spid="383"/>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4"/>
                                        </p:tgtEl>
                                        <p:attrNameLst>
                                          <p:attrName>style.visibility</p:attrName>
                                        </p:attrNameLst>
                                      </p:cBhvr>
                                      <p:to>
                                        <p:strVal val="visible"/>
                                      </p:to>
                                    </p:set>
                                    <p:animEffect filter="fade" transition="in">
                                      <p:cBhvr>
                                        <p:cTn dur="1000"/>
                                        <p:tgtEl>
                                          <p:spTgt spid="384"/>
                                        </p:tgtEl>
                                      </p:cBhvr>
                                    </p:animEffect>
                                  </p:childTnLst>
                                </p:cTn>
                              </p:par>
                              <p:par>
                                <p:cTn fill="hold" nodeType="withEffect" presetClass="entr" presetID="10" presetSubtype="0">
                                  <p:stCondLst>
                                    <p:cond delay="0"/>
                                  </p:stCondLst>
                                  <p:childTnLst>
                                    <p:set>
                                      <p:cBhvr>
                                        <p:cTn dur="1" fill="hold">
                                          <p:stCondLst>
                                            <p:cond delay="0"/>
                                          </p:stCondLst>
                                        </p:cTn>
                                        <p:tgtEl>
                                          <p:spTgt spid="385"/>
                                        </p:tgtEl>
                                        <p:attrNameLst>
                                          <p:attrName>style.visibility</p:attrName>
                                        </p:attrNameLst>
                                      </p:cBhvr>
                                      <p:to>
                                        <p:strVal val="visible"/>
                                      </p:to>
                                    </p:set>
                                    <p:animEffect filter="fade" transition="in">
                                      <p:cBhvr>
                                        <p:cTn dur="1000"/>
                                        <p:tgtEl>
                                          <p:spTgt spid="385"/>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88"/>
                                        </p:tgtEl>
                                        <p:attrNameLst>
                                          <p:attrName>style.visibility</p:attrName>
                                        </p:attrNameLst>
                                      </p:cBhvr>
                                      <p:to>
                                        <p:strVal val="visible"/>
                                      </p:to>
                                    </p:set>
                                    <p:animEffect filter="fade" transition="in">
                                      <p:cBhvr>
                                        <p:cTn dur="1000"/>
                                        <p:tgtEl>
                                          <p:spTgt spid="388"/>
                                        </p:tgtEl>
                                      </p:cBhvr>
                                    </p:animEffect>
                                  </p:childTnLst>
                                </p:cTn>
                              </p:par>
                              <p:par>
                                <p:cTn fill="hold" nodeType="withEffect" presetClass="entr" presetID="10" presetSubtype="0">
                                  <p:stCondLst>
                                    <p:cond delay="0"/>
                                  </p:stCondLst>
                                  <p:childTnLst>
                                    <p:set>
                                      <p:cBhvr>
                                        <p:cTn dur="1" fill="hold">
                                          <p:stCondLst>
                                            <p:cond delay="0"/>
                                          </p:stCondLst>
                                        </p:cTn>
                                        <p:tgtEl>
                                          <p:spTgt spid="389"/>
                                        </p:tgtEl>
                                        <p:attrNameLst>
                                          <p:attrName>style.visibility</p:attrName>
                                        </p:attrNameLst>
                                      </p:cBhvr>
                                      <p:to>
                                        <p:strVal val="visible"/>
                                      </p:to>
                                    </p:set>
                                    <p:animEffect filter="fade" transition="in">
                                      <p:cBhvr>
                                        <p:cTn dur="1000"/>
                                        <p:tgtEl>
                                          <p:spTgt spid="389"/>
                                        </p:tgtEl>
                                      </p:cBhvr>
                                    </p:animEffect>
                                  </p:childTnLst>
                                </p:cTn>
                              </p:par>
                              <p:par>
                                <p:cTn fill="hold" nodeType="withEffect" presetClass="entr" presetID="10" presetSubtype="0">
                                  <p:stCondLst>
                                    <p:cond delay="0"/>
                                  </p:stCondLst>
                                  <p:childTnLst>
                                    <p:set>
                                      <p:cBhvr>
                                        <p:cTn dur="1" fill="hold">
                                          <p:stCondLst>
                                            <p:cond delay="0"/>
                                          </p:stCondLst>
                                        </p:cTn>
                                        <p:tgtEl>
                                          <p:spTgt spid="387"/>
                                        </p:tgtEl>
                                        <p:attrNameLst>
                                          <p:attrName>style.visibility</p:attrName>
                                        </p:attrNameLst>
                                      </p:cBhvr>
                                      <p:to>
                                        <p:strVal val="visible"/>
                                      </p:to>
                                    </p:set>
                                    <p:animEffect filter="fade" transition="in">
                                      <p:cBhvr>
                                        <p:cTn dur="1000"/>
                                        <p:tgtEl>
                                          <p:spTgt spid="38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393" name="Shape 393"/>
        <p:cNvGrpSpPr/>
        <p:nvPr/>
      </p:nvGrpSpPr>
      <p:grpSpPr>
        <a:xfrm>
          <a:off x="0" y="0"/>
          <a:ext cx="0" cy="0"/>
          <a:chOff x="0" y="0"/>
          <a:chExt cx="0" cy="0"/>
        </a:xfrm>
      </p:grpSpPr>
      <p:sp>
        <p:nvSpPr>
          <p:cNvPr id="394" name="Google Shape;394;p34"/>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LXC</a:t>
            </a:r>
            <a:endParaRPr/>
          </a:p>
        </p:txBody>
      </p:sp>
      <p:pic>
        <p:nvPicPr>
          <p:cNvPr id="395" name="Google Shape;395;p34"/>
          <p:cNvPicPr preferRelativeResize="0"/>
          <p:nvPr/>
        </p:nvPicPr>
        <p:blipFill rotWithShape="1">
          <a:blip r:embed="rId3">
            <a:alphaModFix/>
          </a:blip>
          <a:srcRect b="0" l="0" r="55048" t="0"/>
          <a:stretch/>
        </p:blipFill>
        <p:spPr>
          <a:xfrm>
            <a:off x="4843450" y="825675"/>
            <a:ext cx="4161825" cy="6032325"/>
          </a:xfrm>
          <a:prstGeom prst="rect">
            <a:avLst/>
          </a:prstGeom>
          <a:noFill/>
          <a:ln>
            <a:noFill/>
          </a:ln>
        </p:spPr>
      </p:pic>
      <p:sp>
        <p:nvSpPr>
          <p:cNvPr id="396" name="Google Shape;396;p34"/>
          <p:cNvSpPr txBox="1"/>
          <p:nvPr/>
        </p:nvSpPr>
        <p:spPr>
          <a:xfrm>
            <a:off x="415388" y="5016250"/>
            <a:ext cx="3446400" cy="489000"/>
          </a:xfrm>
          <a:prstGeom prst="rect">
            <a:avLst/>
          </a:prstGeom>
          <a:noFill/>
          <a:ln>
            <a:noFill/>
          </a:ln>
          <a:effectLst>
            <a:outerShdw blurRad="114300"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1800"/>
              <a:t>Contenedores</a:t>
            </a:r>
            <a:endParaRPr b="1" sz="1800"/>
          </a:p>
        </p:txBody>
      </p:sp>
      <p:sp>
        <p:nvSpPr>
          <p:cNvPr id="397" name="Google Shape;397;p34"/>
          <p:cNvSpPr/>
          <p:nvPr/>
        </p:nvSpPr>
        <p:spPr>
          <a:xfrm>
            <a:off x="415397" y="4277063"/>
            <a:ext cx="3446400" cy="635400"/>
          </a:xfrm>
          <a:prstGeom prst="cube">
            <a:avLst>
              <a:gd fmla="val 25000"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398" name="Google Shape;398;p34"/>
          <p:cNvSpPr/>
          <p:nvPr/>
        </p:nvSpPr>
        <p:spPr>
          <a:xfrm>
            <a:off x="415397" y="3722913"/>
            <a:ext cx="3446400" cy="635400"/>
          </a:xfrm>
          <a:prstGeom prst="cube">
            <a:avLst>
              <a:gd fmla="val 25000" name="adj"/>
            </a:avLst>
          </a:prstGeom>
          <a:solidFill>
            <a:srgbClr val="20124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Host (Kernel Shared)</a:t>
            </a:r>
            <a:endParaRPr sz="1800">
              <a:solidFill>
                <a:srgbClr val="FFFFFF"/>
              </a:solidFill>
              <a:latin typeface="Bree Serif"/>
              <a:ea typeface="Bree Serif"/>
              <a:cs typeface="Bree Serif"/>
              <a:sym typeface="Bree Serif"/>
            </a:endParaRPr>
          </a:p>
        </p:txBody>
      </p:sp>
      <p:sp>
        <p:nvSpPr>
          <p:cNvPr id="399" name="Google Shape;399;p34"/>
          <p:cNvSpPr/>
          <p:nvPr/>
        </p:nvSpPr>
        <p:spPr>
          <a:xfrm>
            <a:off x="415401" y="3184413"/>
            <a:ext cx="3446400" cy="635400"/>
          </a:xfrm>
          <a:prstGeom prst="cube">
            <a:avLst>
              <a:gd fmla="val 25000" name="adj"/>
            </a:avLst>
          </a:prstGeom>
          <a:solidFill>
            <a:srgbClr val="351C75"/>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1800">
                <a:solidFill>
                  <a:srgbClr val="FFFFFF"/>
                </a:solidFill>
                <a:latin typeface="Bree Serif"/>
                <a:ea typeface="Bree Serif"/>
                <a:cs typeface="Bree Serif"/>
                <a:sym typeface="Bree Serif"/>
              </a:rPr>
              <a:t>Container Engine</a:t>
            </a:r>
            <a:endParaRPr i="1" sz="1800">
              <a:solidFill>
                <a:srgbClr val="FFFFFF"/>
              </a:solidFill>
              <a:latin typeface="Bree Serif"/>
              <a:ea typeface="Bree Serif"/>
              <a:cs typeface="Bree Serif"/>
              <a:sym typeface="Bree Serif"/>
            </a:endParaRPr>
          </a:p>
        </p:txBody>
      </p:sp>
      <p:sp>
        <p:nvSpPr>
          <p:cNvPr id="400" name="Google Shape;400;p34"/>
          <p:cNvSpPr/>
          <p:nvPr/>
        </p:nvSpPr>
        <p:spPr>
          <a:xfrm>
            <a:off x="415274" y="2647063"/>
            <a:ext cx="3446400" cy="635400"/>
          </a:xfrm>
          <a:prstGeom prst="cube">
            <a:avLst>
              <a:gd fmla="val 25000" name="adj"/>
            </a:avLst>
          </a:prstGeom>
          <a:solidFill>
            <a:srgbClr val="674EA7"/>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401" name="Google Shape;401;p34"/>
          <p:cNvSpPr/>
          <p:nvPr/>
        </p:nvSpPr>
        <p:spPr>
          <a:xfrm>
            <a:off x="415388" y="2062400"/>
            <a:ext cx="17664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402" name="Google Shape;402;p34"/>
          <p:cNvSpPr/>
          <p:nvPr/>
        </p:nvSpPr>
        <p:spPr>
          <a:xfrm>
            <a:off x="2095238" y="2062400"/>
            <a:ext cx="17664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06" name="Shape 406"/>
        <p:cNvGrpSpPr/>
        <p:nvPr/>
      </p:nvGrpSpPr>
      <p:grpSpPr>
        <a:xfrm>
          <a:off x="0" y="0"/>
          <a:ext cx="0" cy="0"/>
          <a:chOff x="0" y="0"/>
          <a:chExt cx="0" cy="0"/>
        </a:xfrm>
      </p:grpSpPr>
      <p:sp>
        <p:nvSpPr>
          <p:cNvPr id="407" name="Google Shape;407;p35"/>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LXC y DOCKER</a:t>
            </a:r>
            <a:endParaRPr/>
          </a:p>
        </p:txBody>
      </p:sp>
      <p:pic>
        <p:nvPicPr>
          <p:cNvPr id="408" name="Google Shape;408;p35"/>
          <p:cNvPicPr preferRelativeResize="0"/>
          <p:nvPr/>
        </p:nvPicPr>
        <p:blipFill>
          <a:blip r:embed="rId3">
            <a:alphaModFix/>
          </a:blip>
          <a:stretch>
            <a:fillRect/>
          </a:stretch>
        </p:blipFill>
        <p:spPr>
          <a:xfrm>
            <a:off x="152400" y="978076"/>
            <a:ext cx="4377075" cy="2838625"/>
          </a:xfrm>
          <a:prstGeom prst="rect">
            <a:avLst/>
          </a:prstGeom>
          <a:noFill/>
          <a:ln>
            <a:noFill/>
          </a:ln>
        </p:spPr>
      </p:pic>
      <p:pic>
        <p:nvPicPr>
          <p:cNvPr id="409" name="Google Shape;409;p35"/>
          <p:cNvPicPr preferRelativeResize="0"/>
          <p:nvPr/>
        </p:nvPicPr>
        <p:blipFill>
          <a:blip r:embed="rId4">
            <a:alphaModFix/>
          </a:blip>
          <a:stretch>
            <a:fillRect/>
          </a:stretch>
        </p:blipFill>
        <p:spPr>
          <a:xfrm>
            <a:off x="4834275" y="965042"/>
            <a:ext cx="4309725" cy="2864700"/>
          </a:xfrm>
          <a:prstGeom prst="rect">
            <a:avLst/>
          </a:prstGeom>
          <a:noFill/>
          <a:ln>
            <a:noFill/>
          </a:ln>
        </p:spPr>
      </p:pic>
      <p:pic>
        <p:nvPicPr>
          <p:cNvPr id="410" name="Google Shape;410;p35"/>
          <p:cNvPicPr preferRelativeResize="0"/>
          <p:nvPr/>
        </p:nvPicPr>
        <p:blipFill>
          <a:blip r:embed="rId5">
            <a:alphaModFix/>
          </a:blip>
          <a:stretch>
            <a:fillRect/>
          </a:stretch>
        </p:blipFill>
        <p:spPr>
          <a:xfrm>
            <a:off x="2623113" y="3969127"/>
            <a:ext cx="3897770" cy="2736498"/>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14" name="Shape 414"/>
        <p:cNvGrpSpPr/>
        <p:nvPr/>
      </p:nvGrpSpPr>
      <p:grpSpPr>
        <a:xfrm>
          <a:off x="0" y="0"/>
          <a:ext cx="0" cy="0"/>
          <a:chOff x="0" y="0"/>
          <a:chExt cx="0" cy="0"/>
        </a:xfrm>
      </p:grpSpPr>
      <p:sp>
        <p:nvSpPr>
          <p:cNvPr id="415" name="Google Shape;415;p36"/>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LXC y DOCKER</a:t>
            </a:r>
            <a:endParaRPr/>
          </a:p>
        </p:txBody>
      </p:sp>
      <p:pic>
        <p:nvPicPr>
          <p:cNvPr id="416" name="Google Shape;416;p36"/>
          <p:cNvPicPr preferRelativeResize="0"/>
          <p:nvPr/>
        </p:nvPicPr>
        <p:blipFill>
          <a:blip r:embed="rId3">
            <a:alphaModFix/>
          </a:blip>
          <a:stretch>
            <a:fillRect/>
          </a:stretch>
        </p:blipFill>
        <p:spPr>
          <a:xfrm>
            <a:off x="152400" y="978077"/>
            <a:ext cx="4472774" cy="3220400"/>
          </a:xfrm>
          <a:prstGeom prst="rect">
            <a:avLst/>
          </a:prstGeom>
          <a:noFill/>
          <a:ln>
            <a:noFill/>
          </a:ln>
        </p:spPr>
      </p:pic>
      <p:pic>
        <p:nvPicPr>
          <p:cNvPr id="417" name="Google Shape;417;p36"/>
          <p:cNvPicPr preferRelativeResize="0"/>
          <p:nvPr/>
        </p:nvPicPr>
        <p:blipFill>
          <a:blip r:embed="rId4">
            <a:alphaModFix/>
          </a:blip>
          <a:stretch>
            <a:fillRect/>
          </a:stretch>
        </p:blipFill>
        <p:spPr>
          <a:xfrm>
            <a:off x="152400" y="4350877"/>
            <a:ext cx="4485186" cy="2354723"/>
          </a:xfrm>
          <a:prstGeom prst="rect">
            <a:avLst/>
          </a:prstGeom>
          <a:noFill/>
          <a:ln>
            <a:noFill/>
          </a:ln>
        </p:spPr>
      </p:pic>
      <p:pic>
        <p:nvPicPr>
          <p:cNvPr id="418" name="Google Shape;418;p36"/>
          <p:cNvPicPr preferRelativeResize="0"/>
          <p:nvPr/>
        </p:nvPicPr>
        <p:blipFill>
          <a:blip r:embed="rId5">
            <a:alphaModFix/>
          </a:blip>
          <a:stretch>
            <a:fillRect/>
          </a:stretch>
        </p:blipFill>
        <p:spPr>
          <a:xfrm>
            <a:off x="4929974" y="2445379"/>
            <a:ext cx="4214026" cy="2633766"/>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22" name="Shape 422"/>
        <p:cNvGrpSpPr/>
        <p:nvPr/>
      </p:nvGrpSpPr>
      <p:grpSpPr>
        <a:xfrm>
          <a:off x="0" y="0"/>
          <a:ext cx="0" cy="0"/>
          <a:chOff x="0" y="0"/>
          <a:chExt cx="0" cy="0"/>
        </a:xfrm>
      </p:grpSpPr>
      <p:sp>
        <p:nvSpPr>
          <p:cNvPr id="423" name="Google Shape;423;p37"/>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LXC y DOCKER</a:t>
            </a:r>
            <a:endParaRPr/>
          </a:p>
        </p:txBody>
      </p:sp>
      <p:sp>
        <p:nvSpPr>
          <p:cNvPr id="424" name="Google Shape;424;p37"/>
          <p:cNvSpPr txBox="1"/>
          <p:nvPr/>
        </p:nvSpPr>
        <p:spPr>
          <a:xfrm>
            <a:off x="2531400" y="4713738"/>
            <a:ext cx="3446400" cy="489000"/>
          </a:xfrm>
          <a:prstGeom prst="rect">
            <a:avLst/>
          </a:prstGeom>
          <a:noFill/>
          <a:ln>
            <a:noFill/>
          </a:ln>
          <a:effectLst>
            <a:outerShdw blurRad="114300"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1800"/>
              <a:t>Contenedores</a:t>
            </a:r>
            <a:endParaRPr b="1" sz="1800"/>
          </a:p>
        </p:txBody>
      </p:sp>
      <p:sp>
        <p:nvSpPr>
          <p:cNvPr id="425" name="Google Shape;425;p37"/>
          <p:cNvSpPr/>
          <p:nvPr/>
        </p:nvSpPr>
        <p:spPr>
          <a:xfrm>
            <a:off x="2531409" y="3974550"/>
            <a:ext cx="3446400" cy="635400"/>
          </a:xfrm>
          <a:prstGeom prst="cube">
            <a:avLst>
              <a:gd fmla="val 25000"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426" name="Google Shape;426;p37"/>
          <p:cNvSpPr/>
          <p:nvPr/>
        </p:nvSpPr>
        <p:spPr>
          <a:xfrm>
            <a:off x="2531409" y="3420400"/>
            <a:ext cx="3446400" cy="635400"/>
          </a:xfrm>
          <a:prstGeom prst="cube">
            <a:avLst>
              <a:gd fmla="val 25000" name="adj"/>
            </a:avLst>
          </a:prstGeom>
          <a:solidFill>
            <a:srgbClr val="20124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Host (Kernel Shared)</a:t>
            </a:r>
            <a:endParaRPr sz="1800">
              <a:solidFill>
                <a:srgbClr val="FFFFFF"/>
              </a:solidFill>
              <a:latin typeface="Bree Serif"/>
              <a:ea typeface="Bree Serif"/>
              <a:cs typeface="Bree Serif"/>
              <a:sym typeface="Bree Serif"/>
            </a:endParaRPr>
          </a:p>
        </p:txBody>
      </p:sp>
      <p:sp>
        <p:nvSpPr>
          <p:cNvPr id="427" name="Google Shape;427;p37"/>
          <p:cNvSpPr/>
          <p:nvPr/>
        </p:nvSpPr>
        <p:spPr>
          <a:xfrm>
            <a:off x="2531414" y="2881900"/>
            <a:ext cx="3446400" cy="635400"/>
          </a:xfrm>
          <a:prstGeom prst="cube">
            <a:avLst>
              <a:gd fmla="val 25000" name="adj"/>
            </a:avLst>
          </a:prstGeom>
          <a:solidFill>
            <a:srgbClr val="351C75"/>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1800">
                <a:solidFill>
                  <a:srgbClr val="FFFFFF"/>
                </a:solidFill>
                <a:latin typeface="Bree Serif"/>
                <a:ea typeface="Bree Serif"/>
                <a:cs typeface="Bree Serif"/>
                <a:sym typeface="Bree Serif"/>
              </a:rPr>
              <a:t>Container Engine</a:t>
            </a:r>
            <a:endParaRPr i="1" sz="1800">
              <a:solidFill>
                <a:srgbClr val="FFFFFF"/>
              </a:solidFill>
              <a:latin typeface="Bree Serif"/>
              <a:ea typeface="Bree Serif"/>
              <a:cs typeface="Bree Serif"/>
              <a:sym typeface="Bree Serif"/>
            </a:endParaRPr>
          </a:p>
        </p:txBody>
      </p:sp>
      <p:sp>
        <p:nvSpPr>
          <p:cNvPr id="428" name="Google Shape;428;p37"/>
          <p:cNvSpPr/>
          <p:nvPr/>
        </p:nvSpPr>
        <p:spPr>
          <a:xfrm>
            <a:off x="2531400" y="2344543"/>
            <a:ext cx="17664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429" name="Google Shape;429;p37"/>
          <p:cNvSpPr/>
          <p:nvPr/>
        </p:nvSpPr>
        <p:spPr>
          <a:xfrm>
            <a:off x="2531400" y="1759888"/>
            <a:ext cx="17664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430" name="Google Shape;430;p37"/>
          <p:cNvSpPr/>
          <p:nvPr/>
        </p:nvSpPr>
        <p:spPr>
          <a:xfrm>
            <a:off x="4211250" y="2344543"/>
            <a:ext cx="1766400" cy="635400"/>
          </a:xfrm>
          <a:prstGeom prst="cube">
            <a:avLst>
              <a:gd fmla="val 25000" name="adj"/>
            </a:avLst>
          </a:prstGeom>
          <a:solidFill>
            <a:srgbClr val="674EA7"/>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431" name="Google Shape;431;p37"/>
          <p:cNvSpPr/>
          <p:nvPr/>
        </p:nvSpPr>
        <p:spPr>
          <a:xfrm>
            <a:off x="4211250" y="1759888"/>
            <a:ext cx="17664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cxnSp>
        <p:nvCxnSpPr>
          <p:cNvPr id="432" name="Google Shape;432;p37"/>
          <p:cNvCxnSpPr/>
          <p:nvPr/>
        </p:nvCxnSpPr>
        <p:spPr>
          <a:xfrm>
            <a:off x="2361288" y="1939850"/>
            <a:ext cx="9300" cy="1075500"/>
          </a:xfrm>
          <a:prstGeom prst="straightConnector1">
            <a:avLst/>
          </a:prstGeom>
          <a:noFill/>
          <a:ln cap="flat" cmpd="sng" w="28575">
            <a:solidFill>
              <a:srgbClr val="85200C"/>
            </a:solidFill>
            <a:prstDash val="solid"/>
            <a:round/>
            <a:headEnd len="med" w="med" type="triangle"/>
            <a:tailEnd len="med" w="med" type="triangle"/>
          </a:ln>
        </p:spPr>
      </p:cxnSp>
      <p:cxnSp>
        <p:nvCxnSpPr>
          <p:cNvPr id="433" name="Google Shape;433;p37"/>
          <p:cNvCxnSpPr/>
          <p:nvPr/>
        </p:nvCxnSpPr>
        <p:spPr>
          <a:xfrm>
            <a:off x="6114888" y="1933950"/>
            <a:ext cx="10200" cy="527400"/>
          </a:xfrm>
          <a:prstGeom prst="straightConnector1">
            <a:avLst/>
          </a:prstGeom>
          <a:noFill/>
          <a:ln cap="flat" cmpd="sng" w="28575">
            <a:solidFill>
              <a:srgbClr val="85200C"/>
            </a:solidFill>
            <a:prstDash val="solid"/>
            <a:round/>
            <a:headEnd len="med" w="med" type="triangle"/>
            <a:tailEnd len="med" w="med" type="triangle"/>
          </a:ln>
          <a:effectLst>
            <a:outerShdw blurRad="114300" rotWithShape="0" algn="bl" dist="66675">
              <a:srgbClr val="000000">
                <a:alpha val="50000"/>
              </a:srgbClr>
            </a:outerShdw>
          </a:effectLst>
        </p:spPr>
      </p:cxnSp>
      <p:sp>
        <p:nvSpPr>
          <p:cNvPr id="434" name="Google Shape;434;p37"/>
          <p:cNvSpPr txBox="1"/>
          <p:nvPr/>
        </p:nvSpPr>
        <p:spPr>
          <a:xfrm rot="-5400000">
            <a:off x="1659488" y="2345600"/>
            <a:ext cx="1084800" cy="264000"/>
          </a:xfrm>
          <a:prstGeom prst="rect">
            <a:avLst/>
          </a:prstGeom>
          <a:noFill/>
          <a:ln>
            <a:noFill/>
          </a:ln>
          <a:effectLst>
            <a:outerShdw blurRad="114300" rotWithShape="0" algn="bl" dist="666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a:solidFill>
                  <a:srgbClr val="85200C"/>
                </a:solidFill>
              </a:rPr>
              <a:t>Container</a:t>
            </a:r>
            <a:endParaRPr b="1">
              <a:solidFill>
                <a:srgbClr val="85200C"/>
              </a:solidFill>
            </a:endParaRPr>
          </a:p>
        </p:txBody>
      </p:sp>
      <p:sp>
        <p:nvSpPr>
          <p:cNvPr id="435" name="Google Shape;435;p37"/>
          <p:cNvSpPr txBox="1"/>
          <p:nvPr/>
        </p:nvSpPr>
        <p:spPr>
          <a:xfrm rot="5398099">
            <a:off x="5776016" y="2065656"/>
            <a:ext cx="1084800" cy="264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85200C"/>
                </a:solidFill>
              </a:rPr>
              <a:t>Container</a:t>
            </a:r>
            <a:endParaRPr b="1">
              <a:solidFill>
                <a:srgbClr val="85200C"/>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39" name="Shape 439"/>
        <p:cNvGrpSpPr/>
        <p:nvPr/>
      </p:nvGrpSpPr>
      <p:grpSpPr>
        <a:xfrm>
          <a:off x="0" y="0"/>
          <a:ext cx="0" cy="0"/>
          <a:chOff x="0" y="0"/>
          <a:chExt cx="0" cy="0"/>
        </a:xfrm>
      </p:grpSpPr>
      <p:sp>
        <p:nvSpPr>
          <p:cNvPr id="440" name="Google Shape;440;p38"/>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LXC y DOCKER</a:t>
            </a:r>
            <a:endParaRPr/>
          </a:p>
        </p:txBody>
      </p:sp>
      <p:pic>
        <p:nvPicPr>
          <p:cNvPr id="441" name="Google Shape;441;p38"/>
          <p:cNvPicPr preferRelativeResize="0"/>
          <p:nvPr/>
        </p:nvPicPr>
        <p:blipFill>
          <a:blip r:embed="rId3">
            <a:alphaModFix/>
          </a:blip>
          <a:stretch>
            <a:fillRect/>
          </a:stretch>
        </p:blipFill>
        <p:spPr>
          <a:xfrm>
            <a:off x="152400" y="978079"/>
            <a:ext cx="8839200" cy="5648249"/>
          </a:xfrm>
          <a:prstGeom prst="rect">
            <a:avLst/>
          </a:prstGeom>
          <a:noFill/>
          <a:ln>
            <a:noFill/>
          </a:ln>
        </p:spPr>
      </p:pic>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45" name="Shape 445"/>
        <p:cNvGrpSpPr/>
        <p:nvPr/>
      </p:nvGrpSpPr>
      <p:grpSpPr>
        <a:xfrm>
          <a:off x="0" y="0"/>
          <a:ext cx="0" cy="0"/>
          <a:chOff x="0" y="0"/>
          <a:chExt cx="0" cy="0"/>
        </a:xfrm>
      </p:grpSpPr>
      <p:sp>
        <p:nvSpPr>
          <p:cNvPr id="446" name="Google Shape;446;p39"/>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LXC y DOCKER</a:t>
            </a:r>
            <a:endParaRPr/>
          </a:p>
        </p:txBody>
      </p:sp>
      <p:pic>
        <p:nvPicPr>
          <p:cNvPr id="447" name="Google Shape;447;p39"/>
          <p:cNvPicPr preferRelativeResize="0"/>
          <p:nvPr/>
        </p:nvPicPr>
        <p:blipFill rotWithShape="1">
          <a:blip r:embed="rId3">
            <a:alphaModFix/>
          </a:blip>
          <a:srcRect b="0" l="5520" r="10713" t="13591"/>
          <a:stretch/>
        </p:blipFill>
        <p:spPr>
          <a:xfrm>
            <a:off x="349938" y="825675"/>
            <a:ext cx="8444125" cy="6033875"/>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1" name="Shape 451"/>
        <p:cNvGrpSpPr/>
        <p:nvPr/>
      </p:nvGrpSpPr>
      <p:grpSpPr>
        <a:xfrm>
          <a:off x="0" y="0"/>
          <a:ext cx="0" cy="0"/>
          <a:chOff x="0" y="0"/>
          <a:chExt cx="0" cy="0"/>
        </a:xfrm>
      </p:grpSpPr>
      <p:sp>
        <p:nvSpPr>
          <p:cNvPr id="452" name="Google Shape;452;p40"/>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DOCKER</a:t>
            </a:r>
            <a:endParaRPr/>
          </a:p>
        </p:txBody>
      </p:sp>
      <p:pic>
        <p:nvPicPr>
          <p:cNvPr id="453" name="Google Shape;453;p40"/>
          <p:cNvPicPr preferRelativeResize="0"/>
          <p:nvPr/>
        </p:nvPicPr>
        <p:blipFill>
          <a:blip r:embed="rId3">
            <a:alphaModFix/>
          </a:blip>
          <a:stretch>
            <a:fillRect/>
          </a:stretch>
        </p:blipFill>
        <p:spPr>
          <a:xfrm>
            <a:off x="136813" y="825679"/>
            <a:ext cx="8246970" cy="5727521"/>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57" name="Shape 457"/>
        <p:cNvGrpSpPr/>
        <p:nvPr/>
      </p:nvGrpSpPr>
      <p:grpSpPr>
        <a:xfrm>
          <a:off x="0" y="0"/>
          <a:ext cx="0" cy="0"/>
          <a:chOff x="0" y="0"/>
          <a:chExt cx="0" cy="0"/>
        </a:xfrm>
      </p:grpSpPr>
      <p:sp>
        <p:nvSpPr>
          <p:cNvPr id="458" name="Google Shape;458;p41"/>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LXC y DOCKER</a:t>
            </a:r>
            <a:endParaRPr/>
          </a:p>
        </p:txBody>
      </p:sp>
      <p:pic>
        <p:nvPicPr>
          <p:cNvPr id="459" name="Google Shape;459;p41"/>
          <p:cNvPicPr preferRelativeResize="0"/>
          <p:nvPr/>
        </p:nvPicPr>
        <p:blipFill>
          <a:blip r:embed="rId3">
            <a:alphaModFix/>
          </a:blip>
          <a:stretch>
            <a:fillRect/>
          </a:stretch>
        </p:blipFill>
        <p:spPr>
          <a:xfrm>
            <a:off x="152400" y="1810379"/>
            <a:ext cx="8839198" cy="3645990"/>
          </a:xfrm>
          <a:prstGeom prst="rect">
            <a:avLst/>
          </a:prstGeom>
          <a:noFill/>
          <a:ln>
            <a:noFill/>
          </a:ln>
        </p:spPr>
      </p:pic>
      <p:sp>
        <p:nvSpPr>
          <p:cNvPr id="460" name="Google Shape;460;p41"/>
          <p:cNvSpPr txBox="1"/>
          <p:nvPr/>
        </p:nvSpPr>
        <p:spPr>
          <a:xfrm>
            <a:off x="0" y="825675"/>
            <a:ext cx="3000000" cy="763500"/>
          </a:xfrm>
          <a:prstGeom prst="rect">
            <a:avLst/>
          </a:prstGeom>
          <a:noFill/>
          <a:ln>
            <a:noFill/>
          </a:ln>
        </p:spPr>
        <p:txBody>
          <a:bodyPr anchorCtr="0" anchor="t" bIns="91425" lIns="91425" spcFirstLastPara="1" rIns="91425" wrap="square" tIns="91425">
            <a:noAutofit/>
          </a:bodyPr>
          <a:lstStyle/>
          <a:p>
            <a:pPr indent="0" lvl="0" marL="0" rtl="0" algn="l">
              <a:lnSpc>
                <a:spcPct val="125000"/>
              </a:lnSpc>
              <a:spcBef>
                <a:spcPts val="800"/>
              </a:spcBef>
              <a:spcAft>
                <a:spcPts val="600"/>
              </a:spcAft>
              <a:buNone/>
            </a:pPr>
            <a:r>
              <a:rPr lang="en" sz="2400">
                <a:solidFill>
                  <a:srgbClr val="888888"/>
                </a:solidFill>
                <a:highlight>
                  <a:srgbClr val="FFFFFF"/>
                </a:highlight>
              </a:rPr>
              <a:t>Image Registry</a:t>
            </a:r>
            <a:endParaRPr sz="2400">
              <a:solidFill>
                <a:srgbClr val="888888"/>
              </a:solidFill>
              <a:highlight>
                <a:srgbClr val="FFFFFF"/>
              </a:highlight>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5"/>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Objetivos</a:t>
            </a:r>
            <a:endParaRPr/>
          </a:p>
        </p:txBody>
      </p:sp>
      <p:sp>
        <p:nvSpPr>
          <p:cNvPr id="108" name="Google Shape;108;p15"/>
          <p:cNvSpPr txBox="1"/>
          <p:nvPr>
            <p:ph idx="1" type="body"/>
          </p:nvPr>
        </p:nvSpPr>
        <p:spPr>
          <a:xfrm>
            <a:off x="311700" y="941433"/>
            <a:ext cx="8520600" cy="4555200"/>
          </a:xfrm>
          <a:prstGeom prst="rect">
            <a:avLst/>
          </a:prstGeom>
        </p:spPr>
        <p:txBody>
          <a:bodyPr anchorCtr="0" anchor="t" bIns="91425" lIns="91425" spcFirstLastPara="1" rIns="91425" wrap="square" tIns="91425">
            <a:noAutofit/>
          </a:bodyPr>
          <a:lstStyle/>
          <a:p>
            <a:pPr indent="-368300" lvl="0" marL="457200" rtl="0" algn="l">
              <a:lnSpc>
                <a:spcPct val="150000"/>
              </a:lnSpc>
              <a:spcBef>
                <a:spcPts val="0"/>
              </a:spcBef>
              <a:spcAft>
                <a:spcPts val="0"/>
              </a:spcAft>
              <a:buSzPts val="2200"/>
              <a:buChar char="●"/>
            </a:pPr>
            <a:r>
              <a:rPr lang="en" sz="2200"/>
              <a:t>Adquirir y n</a:t>
            </a:r>
            <a:r>
              <a:rPr lang="en" sz="2200"/>
              <a:t>ivelar los conocimientos de las técnicas de virtualización existentes.</a:t>
            </a:r>
            <a:endParaRPr sz="2200"/>
          </a:p>
          <a:p>
            <a:pPr indent="-368300" lvl="0" marL="457200" rtl="0" algn="l">
              <a:lnSpc>
                <a:spcPct val="150000"/>
              </a:lnSpc>
              <a:spcBef>
                <a:spcPts val="0"/>
              </a:spcBef>
              <a:spcAft>
                <a:spcPts val="0"/>
              </a:spcAft>
              <a:buSzPts val="2200"/>
              <a:buChar char="●"/>
            </a:pPr>
            <a:r>
              <a:rPr lang="en" sz="2200"/>
              <a:t>Conocer los distintos </a:t>
            </a:r>
            <a:r>
              <a:rPr i="1" lang="en" sz="2200"/>
              <a:t>'proveedores'</a:t>
            </a:r>
            <a:r>
              <a:rPr lang="en" sz="2200"/>
              <a:t>  de ambientes de virtualización.</a:t>
            </a:r>
            <a:endParaRPr sz="2200"/>
          </a:p>
          <a:p>
            <a:pPr indent="-368300" lvl="0" marL="457200" rtl="0" algn="l">
              <a:lnSpc>
                <a:spcPct val="150000"/>
              </a:lnSpc>
              <a:spcBef>
                <a:spcPts val="0"/>
              </a:spcBef>
              <a:spcAft>
                <a:spcPts val="0"/>
              </a:spcAft>
              <a:buSzPts val="2200"/>
              <a:buChar char="●"/>
            </a:pPr>
            <a:r>
              <a:rPr lang="en" sz="2200"/>
              <a:t>Ver un caso de uso real y evaluar distintos parámetros de funcionamiento.</a:t>
            </a:r>
            <a:endParaRPr sz="2200"/>
          </a:p>
          <a:p>
            <a:pPr indent="0" lvl="0" marL="0" rtl="0" algn="l">
              <a:spcBef>
                <a:spcPts val="1600"/>
              </a:spcBef>
              <a:spcAft>
                <a:spcPts val="1600"/>
              </a:spcAft>
              <a:buNone/>
            </a:pPr>
            <a:r>
              <a:t/>
            </a:r>
            <a:endParaRPr sz="2200"/>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64" name="Shape 464"/>
        <p:cNvGrpSpPr/>
        <p:nvPr/>
      </p:nvGrpSpPr>
      <p:grpSpPr>
        <a:xfrm>
          <a:off x="0" y="0"/>
          <a:ext cx="0" cy="0"/>
          <a:chOff x="0" y="0"/>
          <a:chExt cx="0" cy="0"/>
        </a:xfrm>
      </p:grpSpPr>
      <p:sp>
        <p:nvSpPr>
          <p:cNvPr id="465" name="Google Shape;465;p42"/>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LXC y DOCKER</a:t>
            </a:r>
            <a:endParaRPr/>
          </a:p>
        </p:txBody>
      </p:sp>
      <p:pic>
        <p:nvPicPr>
          <p:cNvPr id="466" name="Google Shape;466;p42"/>
          <p:cNvPicPr preferRelativeResize="0"/>
          <p:nvPr/>
        </p:nvPicPr>
        <p:blipFill>
          <a:blip r:embed="rId3">
            <a:alphaModFix/>
          </a:blip>
          <a:stretch>
            <a:fillRect/>
          </a:stretch>
        </p:blipFill>
        <p:spPr>
          <a:xfrm>
            <a:off x="311700" y="978075"/>
            <a:ext cx="8520601" cy="5675249"/>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0" name="Shape 470"/>
        <p:cNvGrpSpPr/>
        <p:nvPr/>
      </p:nvGrpSpPr>
      <p:grpSpPr>
        <a:xfrm>
          <a:off x="0" y="0"/>
          <a:ext cx="0" cy="0"/>
          <a:chOff x="0" y="0"/>
          <a:chExt cx="0" cy="0"/>
        </a:xfrm>
      </p:grpSpPr>
      <p:sp>
        <p:nvSpPr>
          <p:cNvPr id="471" name="Google Shape;471;p43"/>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Soporte en Hardware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475" name="Shape 475"/>
        <p:cNvGrpSpPr/>
        <p:nvPr/>
      </p:nvGrpSpPr>
      <p:grpSpPr>
        <a:xfrm>
          <a:off x="0" y="0"/>
          <a:ext cx="0" cy="0"/>
          <a:chOff x="0" y="0"/>
          <a:chExt cx="0" cy="0"/>
        </a:xfrm>
      </p:grpSpPr>
      <p:sp>
        <p:nvSpPr>
          <p:cNvPr id="476" name="Google Shape;476;p44"/>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Virtualización con soporte de hardware: VT-x</a:t>
            </a:r>
            <a:endParaRPr/>
          </a:p>
        </p:txBody>
      </p:sp>
      <p:sp>
        <p:nvSpPr>
          <p:cNvPr id="477" name="Google Shape;477;p44"/>
          <p:cNvSpPr txBox="1"/>
          <p:nvPr>
            <p:ph idx="1" type="body"/>
          </p:nvPr>
        </p:nvSpPr>
        <p:spPr>
          <a:xfrm>
            <a:off x="311700" y="941433"/>
            <a:ext cx="8520600" cy="4555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Volvemos a la premisa: </a:t>
            </a:r>
            <a:endParaRPr/>
          </a:p>
          <a:p>
            <a:pPr indent="-342900" lvl="0" marL="457200" rtl="0" algn="just">
              <a:spcBef>
                <a:spcPts val="1600"/>
              </a:spcBef>
              <a:spcAft>
                <a:spcPts val="0"/>
              </a:spcAft>
              <a:buSzPts val="1800"/>
              <a:buChar char="●"/>
            </a:pPr>
            <a:r>
              <a:rPr b="1" lang="en"/>
              <a:t>La Administración de las instrucciones que se ejecutan                                         en el CPU.</a:t>
            </a:r>
            <a:endParaRPr b="1" i="1"/>
          </a:p>
          <a:p>
            <a:pPr indent="0" lvl="0" marL="0" rtl="0" algn="just">
              <a:spcBef>
                <a:spcPts val="1600"/>
              </a:spcBef>
              <a:spcAft>
                <a:spcPts val="1600"/>
              </a:spcAft>
              <a:buNone/>
            </a:pPr>
            <a:r>
              <a:t/>
            </a:r>
            <a:endParaRPr/>
          </a:p>
        </p:txBody>
      </p:sp>
      <p:pic>
        <p:nvPicPr>
          <p:cNvPr id="478" name="Google Shape;478;p44"/>
          <p:cNvPicPr preferRelativeResize="0"/>
          <p:nvPr/>
        </p:nvPicPr>
        <p:blipFill>
          <a:blip r:embed="rId3">
            <a:alphaModFix amt="70000"/>
          </a:blip>
          <a:stretch>
            <a:fillRect/>
          </a:stretch>
        </p:blipFill>
        <p:spPr>
          <a:xfrm>
            <a:off x="7924925" y="705921"/>
            <a:ext cx="903575" cy="903575"/>
          </a:xfrm>
          <a:prstGeom prst="rect">
            <a:avLst/>
          </a:prstGeom>
          <a:noFill/>
          <a:ln>
            <a:noFill/>
          </a:ln>
        </p:spPr>
      </p:pic>
      <p:sp>
        <p:nvSpPr>
          <p:cNvPr id="479" name="Google Shape;479;p44"/>
          <p:cNvSpPr txBox="1"/>
          <p:nvPr/>
        </p:nvSpPr>
        <p:spPr>
          <a:xfrm>
            <a:off x="271400" y="2080738"/>
            <a:ext cx="8717100" cy="1334400"/>
          </a:xfrm>
          <a:prstGeom prst="rect">
            <a:avLst/>
          </a:prstGeom>
          <a:noFill/>
          <a:ln>
            <a:noFill/>
          </a:ln>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sz="1800">
                <a:solidFill>
                  <a:srgbClr val="666666"/>
                </a:solidFill>
              </a:rPr>
              <a:t>En intel la implementación de la Tecnología se denomina </a:t>
            </a:r>
            <a:r>
              <a:rPr b="1" lang="en" sz="1800">
                <a:solidFill>
                  <a:srgbClr val="666666"/>
                </a:solidFill>
              </a:rPr>
              <a:t>VT-x</a:t>
            </a:r>
            <a:r>
              <a:rPr lang="en" sz="1800">
                <a:solidFill>
                  <a:srgbClr val="666666"/>
                </a:solidFill>
              </a:rPr>
              <a:t>, en AMD, </a:t>
            </a:r>
            <a:r>
              <a:rPr b="1" lang="en" sz="1800">
                <a:solidFill>
                  <a:srgbClr val="666666"/>
                </a:solidFill>
              </a:rPr>
              <a:t>AMD-V.</a:t>
            </a:r>
            <a:endParaRPr sz="1800">
              <a:solidFill>
                <a:srgbClr val="666666"/>
              </a:solidFill>
            </a:endParaRPr>
          </a:p>
          <a:p>
            <a:pPr indent="0" lvl="0" marL="0" rtl="0" algn="l">
              <a:lnSpc>
                <a:spcPct val="150000"/>
              </a:lnSpc>
              <a:spcBef>
                <a:spcPts val="0"/>
              </a:spcBef>
              <a:spcAft>
                <a:spcPts val="0"/>
              </a:spcAft>
              <a:buNone/>
            </a:pPr>
            <a:r>
              <a:rPr lang="en" sz="1800">
                <a:solidFill>
                  <a:srgbClr val="666666"/>
                </a:solidFill>
              </a:rPr>
              <a:t>Se basa en la incorporación de una “anillo 0 desprivilegiado” en la arquitectura de la CPU, donde corren de forma nativa las </a:t>
            </a:r>
            <a:r>
              <a:rPr i="1" lang="en" sz="1800">
                <a:solidFill>
                  <a:srgbClr val="666666"/>
                </a:solidFill>
              </a:rPr>
              <a:t>VM's.</a:t>
            </a:r>
            <a:endParaRPr i="1" sz="1800">
              <a:solidFill>
                <a:srgbClr val="666666"/>
              </a:solidFill>
            </a:endParaRPr>
          </a:p>
        </p:txBody>
      </p:sp>
      <p:sp>
        <p:nvSpPr>
          <p:cNvPr id="480" name="Google Shape;480;p44"/>
          <p:cNvSpPr/>
          <p:nvPr/>
        </p:nvSpPr>
        <p:spPr>
          <a:xfrm>
            <a:off x="970775" y="4052036"/>
            <a:ext cx="1771800" cy="378900"/>
          </a:xfrm>
          <a:prstGeom prst="cube">
            <a:avLst>
              <a:gd fmla="val 25000" name="adj"/>
            </a:avLst>
          </a:prstGeom>
          <a:solidFill>
            <a:srgbClr val="FF9900"/>
          </a:solidFill>
          <a:ln cap="flat" cmpd="sng" w="9525">
            <a:solidFill>
              <a:schemeClr val="dk2"/>
            </a:solidFill>
            <a:prstDash val="solid"/>
            <a:round/>
            <a:headEnd len="sm" w="sm" type="none"/>
            <a:tailEnd len="sm" w="sm" type="none"/>
          </a:ln>
          <a:effectLst>
            <a:outerShdw blurRad="30003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Applicaciones</a:t>
            </a:r>
            <a:endParaRPr sz="1800">
              <a:solidFill>
                <a:srgbClr val="FFFFFF"/>
              </a:solidFill>
              <a:latin typeface="Bree Serif"/>
              <a:ea typeface="Bree Serif"/>
              <a:cs typeface="Bree Serif"/>
              <a:sym typeface="Bree Serif"/>
            </a:endParaRPr>
          </a:p>
        </p:txBody>
      </p:sp>
      <p:sp>
        <p:nvSpPr>
          <p:cNvPr id="481" name="Google Shape;481;p44"/>
          <p:cNvSpPr/>
          <p:nvPr/>
        </p:nvSpPr>
        <p:spPr>
          <a:xfrm>
            <a:off x="970775" y="4517599"/>
            <a:ext cx="1771800" cy="378900"/>
          </a:xfrm>
          <a:prstGeom prst="cube">
            <a:avLst>
              <a:gd fmla="val 25000" name="adj"/>
            </a:avLst>
          </a:prstGeom>
          <a:noFill/>
          <a:ln cap="flat" cmpd="sng" w="9525">
            <a:solidFill>
              <a:schemeClr val="dk2"/>
            </a:solidFill>
            <a:prstDash val="solid"/>
            <a:round/>
            <a:headEnd len="sm" w="sm" type="none"/>
            <a:tailEnd len="sm" w="sm" type="none"/>
          </a:ln>
          <a:effectLst>
            <a:outerShdw blurRad="30003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chemeClr val="lt1"/>
              </a:solidFill>
              <a:latin typeface="Bree Serif"/>
              <a:ea typeface="Bree Serif"/>
              <a:cs typeface="Bree Serif"/>
              <a:sym typeface="Bree Serif"/>
            </a:endParaRPr>
          </a:p>
        </p:txBody>
      </p:sp>
      <p:sp>
        <p:nvSpPr>
          <p:cNvPr id="482" name="Google Shape;482;p44"/>
          <p:cNvSpPr/>
          <p:nvPr/>
        </p:nvSpPr>
        <p:spPr>
          <a:xfrm>
            <a:off x="970775" y="4976899"/>
            <a:ext cx="1771800" cy="378900"/>
          </a:xfrm>
          <a:prstGeom prst="cube">
            <a:avLst>
              <a:gd fmla="val 25000" name="adj"/>
            </a:avLst>
          </a:prstGeom>
          <a:noFill/>
          <a:ln cap="flat" cmpd="sng" w="9525">
            <a:solidFill>
              <a:schemeClr val="dk2"/>
            </a:solidFill>
            <a:prstDash val="solid"/>
            <a:round/>
            <a:headEnd len="sm" w="sm" type="none"/>
            <a:tailEnd len="sm" w="sm" type="none"/>
          </a:ln>
          <a:effectLst>
            <a:outerShdw blurRad="30003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chemeClr val="lt1"/>
              </a:solidFill>
              <a:latin typeface="Bree Serif"/>
              <a:ea typeface="Bree Serif"/>
              <a:cs typeface="Bree Serif"/>
              <a:sym typeface="Bree Serif"/>
            </a:endParaRPr>
          </a:p>
        </p:txBody>
      </p:sp>
      <p:sp>
        <p:nvSpPr>
          <p:cNvPr id="483" name="Google Shape;483;p44"/>
          <p:cNvSpPr/>
          <p:nvPr/>
        </p:nvSpPr>
        <p:spPr>
          <a:xfrm>
            <a:off x="970775" y="5434099"/>
            <a:ext cx="1771800" cy="378900"/>
          </a:xfrm>
          <a:prstGeom prst="cube">
            <a:avLst>
              <a:gd fmla="val 25000" name="adj"/>
            </a:avLst>
          </a:prstGeom>
          <a:solidFill>
            <a:srgbClr val="1C4587"/>
          </a:solidFill>
          <a:ln cap="flat" cmpd="sng" w="9525">
            <a:solidFill>
              <a:schemeClr val="dk2"/>
            </a:solidFill>
            <a:prstDash val="solid"/>
            <a:round/>
            <a:headEnd len="sm" w="sm" type="none"/>
            <a:tailEnd len="sm" w="sm" type="none"/>
          </a:ln>
          <a:effectLst>
            <a:outerShdw blurRad="30003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S.O.</a:t>
            </a:r>
            <a:endParaRPr sz="1800">
              <a:solidFill>
                <a:schemeClr val="lt1"/>
              </a:solidFill>
              <a:latin typeface="Bree Serif"/>
              <a:ea typeface="Bree Serif"/>
              <a:cs typeface="Bree Serif"/>
              <a:sym typeface="Bree Serif"/>
            </a:endParaRPr>
          </a:p>
        </p:txBody>
      </p:sp>
      <p:sp>
        <p:nvSpPr>
          <p:cNvPr id="484" name="Google Shape;484;p44"/>
          <p:cNvSpPr/>
          <p:nvPr/>
        </p:nvSpPr>
        <p:spPr>
          <a:xfrm>
            <a:off x="970775" y="5891299"/>
            <a:ext cx="1771800" cy="378900"/>
          </a:xfrm>
          <a:prstGeom prst="cube">
            <a:avLst>
              <a:gd fmla="val 25000" name="adj"/>
            </a:avLst>
          </a:prstGeom>
          <a:solidFill>
            <a:srgbClr val="351C75"/>
          </a:solidFill>
          <a:ln cap="flat" cmpd="sng" w="9525">
            <a:solidFill>
              <a:schemeClr val="dk2"/>
            </a:solidFill>
            <a:prstDash val="solid"/>
            <a:round/>
            <a:headEnd len="sm" w="sm" type="none"/>
            <a:tailEnd len="sm" w="sm" type="none"/>
          </a:ln>
          <a:effectLst>
            <a:outerShdw blurRad="30003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485" name="Google Shape;485;p44"/>
          <p:cNvSpPr txBox="1"/>
          <p:nvPr/>
        </p:nvSpPr>
        <p:spPr>
          <a:xfrm>
            <a:off x="215375" y="4051825"/>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3</a:t>
            </a:r>
            <a:endParaRPr b="1"/>
          </a:p>
        </p:txBody>
      </p:sp>
      <p:sp>
        <p:nvSpPr>
          <p:cNvPr id="486" name="Google Shape;486;p44"/>
          <p:cNvSpPr txBox="1"/>
          <p:nvPr/>
        </p:nvSpPr>
        <p:spPr>
          <a:xfrm>
            <a:off x="215375" y="4517600"/>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2</a:t>
            </a:r>
            <a:endParaRPr b="1"/>
          </a:p>
        </p:txBody>
      </p:sp>
      <p:sp>
        <p:nvSpPr>
          <p:cNvPr id="487" name="Google Shape;487;p44"/>
          <p:cNvSpPr txBox="1"/>
          <p:nvPr/>
        </p:nvSpPr>
        <p:spPr>
          <a:xfrm>
            <a:off x="215375" y="4983375"/>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1</a:t>
            </a:r>
            <a:endParaRPr b="1"/>
          </a:p>
        </p:txBody>
      </p:sp>
      <p:sp>
        <p:nvSpPr>
          <p:cNvPr id="488" name="Google Shape;488;p44"/>
          <p:cNvSpPr txBox="1"/>
          <p:nvPr/>
        </p:nvSpPr>
        <p:spPr>
          <a:xfrm>
            <a:off x="215375" y="5449150"/>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0</a:t>
            </a:r>
            <a:endParaRPr b="1"/>
          </a:p>
        </p:txBody>
      </p:sp>
      <p:sp>
        <p:nvSpPr>
          <p:cNvPr id="489" name="Google Shape;489;p44"/>
          <p:cNvSpPr/>
          <p:nvPr/>
        </p:nvSpPr>
        <p:spPr>
          <a:xfrm>
            <a:off x="4085975" y="4057374"/>
            <a:ext cx="1771800" cy="378900"/>
          </a:xfrm>
          <a:prstGeom prst="cube">
            <a:avLst>
              <a:gd fmla="val 25000" name="adj"/>
            </a:avLst>
          </a:prstGeom>
          <a:solidFill>
            <a:srgbClr val="FF9900"/>
          </a:solidFill>
          <a:ln cap="flat" cmpd="sng" w="9525">
            <a:solidFill>
              <a:schemeClr val="dk2"/>
            </a:solidFill>
            <a:prstDash val="solid"/>
            <a:round/>
            <a:headEnd len="sm" w="sm" type="none"/>
            <a:tailEnd len="sm" w="sm" type="none"/>
          </a:ln>
          <a:effectLst>
            <a:outerShdw blurRad="30003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490" name="Google Shape;490;p44"/>
          <p:cNvSpPr/>
          <p:nvPr/>
        </p:nvSpPr>
        <p:spPr>
          <a:xfrm>
            <a:off x="4085975" y="4522936"/>
            <a:ext cx="1771800" cy="378900"/>
          </a:xfrm>
          <a:prstGeom prst="cube">
            <a:avLst>
              <a:gd fmla="val 25000" name="adj"/>
            </a:avLst>
          </a:prstGeom>
          <a:noFill/>
          <a:ln cap="flat" cmpd="sng" w="9525">
            <a:solidFill>
              <a:schemeClr val="dk2"/>
            </a:solidFill>
            <a:prstDash val="solid"/>
            <a:round/>
            <a:headEnd len="sm" w="sm" type="none"/>
            <a:tailEnd len="sm" w="sm" type="none"/>
          </a:ln>
          <a:effectLst>
            <a:outerShdw blurRad="30003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chemeClr val="lt1"/>
              </a:solidFill>
              <a:latin typeface="Bree Serif"/>
              <a:ea typeface="Bree Serif"/>
              <a:cs typeface="Bree Serif"/>
              <a:sym typeface="Bree Serif"/>
            </a:endParaRPr>
          </a:p>
        </p:txBody>
      </p:sp>
      <p:sp>
        <p:nvSpPr>
          <p:cNvPr id="491" name="Google Shape;491;p44"/>
          <p:cNvSpPr/>
          <p:nvPr/>
        </p:nvSpPr>
        <p:spPr>
          <a:xfrm>
            <a:off x="4085975" y="5439436"/>
            <a:ext cx="1771800" cy="378900"/>
          </a:xfrm>
          <a:prstGeom prst="cube">
            <a:avLst>
              <a:gd fmla="val 25000" name="adj"/>
            </a:avLst>
          </a:prstGeom>
          <a:solidFill>
            <a:srgbClr val="1C4587"/>
          </a:solidFill>
          <a:ln cap="flat" cmpd="sng" w="9525">
            <a:solidFill>
              <a:schemeClr val="dk2"/>
            </a:solidFill>
            <a:prstDash val="solid"/>
            <a:round/>
            <a:headEnd len="sm" w="sm" type="none"/>
            <a:tailEnd len="sm" w="sm" type="none"/>
          </a:ln>
          <a:effectLst>
            <a:outerShdw blurRad="30003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Hypervisor</a:t>
            </a:r>
            <a:endParaRPr sz="1800">
              <a:solidFill>
                <a:schemeClr val="lt1"/>
              </a:solidFill>
              <a:latin typeface="Bree Serif"/>
              <a:ea typeface="Bree Serif"/>
              <a:cs typeface="Bree Serif"/>
              <a:sym typeface="Bree Serif"/>
            </a:endParaRPr>
          </a:p>
        </p:txBody>
      </p:sp>
      <p:sp>
        <p:nvSpPr>
          <p:cNvPr id="492" name="Google Shape;492;p44"/>
          <p:cNvSpPr/>
          <p:nvPr/>
        </p:nvSpPr>
        <p:spPr>
          <a:xfrm>
            <a:off x="4085975" y="5896636"/>
            <a:ext cx="1771800" cy="378900"/>
          </a:xfrm>
          <a:prstGeom prst="cube">
            <a:avLst>
              <a:gd fmla="val 25000" name="adj"/>
            </a:avLst>
          </a:prstGeom>
          <a:solidFill>
            <a:srgbClr val="351C75"/>
          </a:solidFill>
          <a:ln cap="flat" cmpd="sng" w="9525">
            <a:solidFill>
              <a:schemeClr val="dk2"/>
            </a:solidFill>
            <a:prstDash val="solid"/>
            <a:round/>
            <a:headEnd len="sm" w="sm" type="none"/>
            <a:tailEnd len="sm" w="sm" type="none"/>
          </a:ln>
          <a:effectLst>
            <a:outerShdw blurRad="30003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493" name="Google Shape;493;p44"/>
          <p:cNvSpPr txBox="1"/>
          <p:nvPr/>
        </p:nvSpPr>
        <p:spPr>
          <a:xfrm>
            <a:off x="3330575" y="4057163"/>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3</a:t>
            </a:r>
            <a:endParaRPr b="1"/>
          </a:p>
        </p:txBody>
      </p:sp>
      <p:sp>
        <p:nvSpPr>
          <p:cNvPr id="494" name="Google Shape;494;p44"/>
          <p:cNvSpPr txBox="1"/>
          <p:nvPr/>
        </p:nvSpPr>
        <p:spPr>
          <a:xfrm>
            <a:off x="3330575" y="4522938"/>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2</a:t>
            </a:r>
            <a:endParaRPr b="1"/>
          </a:p>
        </p:txBody>
      </p:sp>
      <p:sp>
        <p:nvSpPr>
          <p:cNvPr id="495" name="Google Shape;495;p44"/>
          <p:cNvSpPr txBox="1"/>
          <p:nvPr/>
        </p:nvSpPr>
        <p:spPr>
          <a:xfrm>
            <a:off x="3330575" y="4988713"/>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1</a:t>
            </a:r>
            <a:endParaRPr b="1"/>
          </a:p>
        </p:txBody>
      </p:sp>
      <p:sp>
        <p:nvSpPr>
          <p:cNvPr id="496" name="Google Shape;496;p44"/>
          <p:cNvSpPr txBox="1"/>
          <p:nvPr/>
        </p:nvSpPr>
        <p:spPr>
          <a:xfrm>
            <a:off x="3330575" y="5454488"/>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0</a:t>
            </a:r>
            <a:endParaRPr b="1"/>
          </a:p>
        </p:txBody>
      </p:sp>
      <p:sp>
        <p:nvSpPr>
          <p:cNvPr id="497" name="Google Shape;497;p44"/>
          <p:cNvSpPr/>
          <p:nvPr/>
        </p:nvSpPr>
        <p:spPr>
          <a:xfrm>
            <a:off x="7056700" y="4062699"/>
            <a:ext cx="1771800" cy="378900"/>
          </a:xfrm>
          <a:prstGeom prst="cube">
            <a:avLst>
              <a:gd fmla="val 25000" name="adj"/>
            </a:avLst>
          </a:prstGeom>
          <a:solidFill>
            <a:srgbClr val="FF9900"/>
          </a:solidFill>
          <a:ln cap="flat" cmpd="sng" w="9525">
            <a:solidFill>
              <a:schemeClr val="dk2"/>
            </a:solidFill>
            <a:prstDash val="solid"/>
            <a:round/>
            <a:headEnd len="sm" w="sm" type="none"/>
            <a:tailEnd len="sm" w="sm" type="none"/>
          </a:ln>
          <a:effectLst>
            <a:outerShdw blurRad="285750"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498" name="Google Shape;498;p44"/>
          <p:cNvSpPr/>
          <p:nvPr/>
        </p:nvSpPr>
        <p:spPr>
          <a:xfrm>
            <a:off x="7056700" y="4528261"/>
            <a:ext cx="1771800" cy="378900"/>
          </a:xfrm>
          <a:prstGeom prst="cube">
            <a:avLst>
              <a:gd fmla="val 25000" name="adj"/>
            </a:avLst>
          </a:prstGeom>
          <a:noFill/>
          <a:ln cap="flat" cmpd="sng" w="9525">
            <a:solidFill>
              <a:schemeClr val="dk2"/>
            </a:solidFill>
            <a:prstDash val="solid"/>
            <a:round/>
            <a:headEnd len="sm" w="sm" type="none"/>
            <a:tailEnd len="sm" w="sm" type="none"/>
          </a:ln>
          <a:effectLst>
            <a:outerShdw blurRad="285750"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chemeClr val="lt1"/>
              </a:solidFill>
              <a:latin typeface="Bree Serif"/>
              <a:ea typeface="Bree Serif"/>
              <a:cs typeface="Bree Serif"/>
              <a:sym typeface="Bree Serif"/>
            </a:endParaRPr>
          </a:p>
        </p:txBody>
      </p:sp>
      <p:sp>
        <p:nvSpPr>
          <p:cNvPr id="499" name="Google Shape;499;p44"/>
          <p:cNvSpPr/>
          <p:nvPr/>
        </p:nvSpPr>
        <p:spPr>
          <a:xfrm>
            <a:off x="7056700" y="4987561"/>
            <a:ext cx="1771800" cy="378900"/>
          </a:xfrm>
          <a:prstGeom prst="cube">
            <a:avLst>
              <a:gd fmla="val 25000" name="adj"/>
            </a:avLst>
          </a:prstGeom>
          <a:noFill/>
          <a:ln cap="flat" cmpd="sng" w="9525">
            <a:solidFill>
              <a:schemeClr val="dk2"/>
            </a:solidFill>
            <a:prstDash val="solid"/>
            <a:round/>
            <a:headEnd len="sm" w="sm" type="none"/>
            <a:tailEnd len="sm" w="sm" type="none"/>
          </a:ln>
          <a:effectLst>
            <a:outerShdw blurRad="285750"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sz="1800">
              <a:solidFill>
                <a:schemeClr val="lt1"/>
              </a:solidFill>
              <a:latin typeface="Bree Serif"/>
              <a:ea typeface="Bree Serif"/>
              <a:cs typeface="Bree Serif"/>
              <a:sym typeface="Bree Serif"/>
            </a:endParaRPr>
          </a:p>
        </p:txBody>
      </p:sp>
      <p:sp>
        <p:nvSpPr>
          <p:cNvPr id="500" name="Google Shape;500;p44"/>
          <p:cNvSpPr/>
          <p:nvPr/>
        </p:nvSpPr>
        <p:spPr>
          <a:xfrm>
            <a:off x="7056700" y="5444761"/>
            <a:ext cx="1771800" cy="378900"/>
          </a:xfrm>
          <a:prstGeom prst="cube">
            <a:avLst>
              <a:gd fmla="val 25000" name="adj"/>
            </a:avLst>
          </a:prstGeom>
          <a:solidFill>
            <a:srgbClr val="6FA8DC"/>
          </a:solidFill>
          <a:ln cap="flat" cmpd="sng" w="9525">
            <a:solidFill>
              <a:schemeClr val="dk2"/>
            </a:solidFill>
            <a:prstDash val="solid"/>
            <a:round/>
            <a:headEnd len="sm" w="sm" type="none"/>
            <a:tailEnd len="sm" w="sm" type="none"/>
          </a:ln>
          <a:effectLst>
            <a:outerShdw blurRad="285750"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VM</a:t>
            </a:r>
            <a:endParaRPr sz="1800">
              <a:solidFill>
                <a:schemeClr val="lt1"/>
              </a:solidFill>
              <a:latin typeface="Bree Serif"/>
              <a:ea typeface="Bree Serif"/>
              <a:cs typeface="Bree Serif"/>
              <a:sym typeface="Bree Serif"/>
            </a:endParaRPr>
          </a:p>
        </p:txBody>
      </p:sp>
      <p:sp>
        <p:nvSpPr>
          <p:cNvPr id="501" name="Google Shape;501;p44"/>
          <p:cNvSpPr txBox="1"/>
          <p:nvPr/>
        </p:nvSpPr>
        <p:spPr>
          <a:xfrm>
            <a:off x="6225100" y="4062488"/>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3</a:t>
            </a:r>
            <a:endParaRPr b="1"/>
          </a:p>
        </p:txBody>
      </p:sp>
      <p:sp>
        <p:nvSpPr>
          <p:cNvPr id="502" name="Google Shape;502;p44"/>
          <p:cNvSpPr txBox="1"/>
          <p:nvPr/>
        </p:nvSpPr>
        <p:spPr>
          <a:xfrm>
            <a:off x="6225100" y="4528263"/>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2</a:t>
            </a:r>
            <a:endParaRPr b="1"/>
          </a:p>
        </p:txBody>
      </p:sp>
      <p:sp>
        <p:nvSpPr>
          <p:cNvPr id="503" name="Google Shape;503;p44"/>
          <p:cNvSpPr txBox="1"/>
          <p:nvPr/>
        </p:nvSpPr>
        <p:spPr>
          <a:xfrm>
            <a:off x="6225100" y="4994038"/>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1</a:t>
            </a:r>
            <a:endParaRPr b="1"/>
          </a:p>
        </p:txBody>
      </p:sp>
      <p:sp>
        <p:nvSpPr>
          <p:cNvPr id="504" name="Google Shape;504;p44"/>
          <p:cNvSpPr txBox="1"/>
          <p:nvPr/>
        </p:nvSpPr>
        <p:spPr>
          <a:xfrm>
            <a:off x="6225100" y="5459813"/>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0</a:t>
            </a:r>
            <a:endParaRPr b="1"/>
          </a:p>
        </p:txBody>
      </p:sp>
      <p:sp>
        <p:nvSpPr>
          <p:cNvPr id="505" name="Google Shape;505;p44"/>
          <p:cNvSpPr/>
          <p:nvPr/>
        </p:nvSpPr>
        <p:spPr>
          <a:xfrm>
            <a:off x="7056700" y="6359161"/>
            <a:ext cx="1771800" cy="378900"/>
          </a:xfrm>
          <a:prstGeom prst="cube">
            <a:avLst>
              <a:gd fmla="val 25000" name="adj"/>
            </a:avLst>
          </a:prstGeom>
          <a:solidFill>
            <a:srgbClr val="351C75"/>
          </a:solidFill>
          <a:ln cap="flat" cmpd="sng" w="9525">
            <a:solidFill>
              <a:schemeClr val="dk2"/>
            </a:solidFill>
            <a:prstDash val="solid"/>
            <a:round/>
            <a:headEnd len="sm" w="sm" type="none"/>
            <a:tailEnd len="sm" w="sm" type="none"/>
          </a:ln>
          <a:effectLst>
            <a:outerShdw blurRad="285750"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506" name="Google Shape;506;p44"/>
          <p:cNvSpPr txBox="1"/>
          <p:nvPr/>
        </p:nvSpPr>
        <p:spPr>
          <a:xfrm>
            <a:off x="6225088" y="5925588"/>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t>Ring 0p</a:t>
            </a:r>
            <a:endParaRPr b="1"/>
          </a:p>
        </p:txBody>
      </p:sp>
      <p:sp>
        <p:nvSpPr>
          <p:cNvPr id="507" name="Google Shape;507;p44"/>
          <p:cNvSpPr/>
          <p:nvPr/>
        </p:nvSpPr>
        <p:spPr>
          <a:xfrm>
            <a:off x="7056700" y="5901961"/>
            <a:ext cx="1771800" cy="378900"/>
          </a:xfrm>
          <a:prstGeom prst="cube">
            <a:avLst>
              <a:gd fmla="val 25000" name="adj"/>
            </a:avLst>
          </a:prstGeom>
          <a:solidFill>
            <a:srgbClr val="1C4587"/>
          </a:solidFill>
          <a:ln cap="flat" cmpd="sng" w="9525">
            <a:solidFill>
              <a:schemeClr val="dk2"/>
            </a:solidFill>
            <a:prstDash val="solid"/>
            <a:round/>
            <a:headEnd len="sm" w="sm" type="none"/>
            <a:tailEnd len="sm" w="sm" type="none"/>
          </a:ln>
          <a:effectLst>
            <a:outerShdw blurRad="285750"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Hypervisor</a:t>
            </a:r>
            <a:endParaRPr sz="1800">
              <a:solidFill>
                <a:schemeClr val="lt1"/>
              </a:solidFill>
              <a:latin typeface="Bree Serif"/>
              <a:ea typeface="Bree Serif"/>
              <a:cs typeface="Bree Serif"/>
              <a:sym typeface="Bree Serif"/>
            </a:endParaRPr>
          </a:p>
        </p:txBody>
      </p:sp>
      <p:sp>
        <p:nvSpPr>
          <p:cNvPr id="508" name="Google Shape;508;p44"/>
          <p:cNvSpPr/>
          <p:nvPr/>
        </p:nvSpPr>
        <p:spPr>
          <a:xfrm>
            <a:off x="4085975" y="4981186"/>
            <a:ext cx="1771800" cy="378900"/>
          </a:xfrm>
          <a:prstGeom prst="cube">
            <a:avLst>
              <a:gd fmla="val 25000" name="adj"/>
            </a:avLst>
          </a:prstGeom>
          <a:solidFill>
            <a:srgbClr val="6FA8DC"/>
          </a:solidFill>
          <a:ln cap="flat" cmpd="sng" w="9525">
            <a:solidFill>
              <a:schemeClr val="dk2"/>
            </a:solidFill>
            <a:prstDash val="solid"/>
            <a:round/>
            <a:headEnd len="sm" w="sm" type="none"/>
            <a:tailEnd len="sm" w="sm" type="none"/>
          </a:ln>
          <a:effectLst>
            <a:outerShdw blurRad="30003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VM</a:t>
            </a:r>
            <a:endParaRPr sz="1800">
              <a:solidFill>
                <a:schemeClr val="lt1"/>
              </a:solidFill>
              <a:latin typeface="Bree Serif"/>
              <a:ea typeface="Bree Serif"/>
              <a:cs typeface="Bree Serif"/>
              <a:sym typeface="Bree Serif"/>
            </a:endParaRPr>
          </a:p>
        </p:txBody>
      </p:sp>
      <p:sp>
        <p:nvSpPr>
          <p:cNvPr id="509" name="Google Shape;509;p44"/>
          <p:cNvSpPr txBox="1"/>
          <p:nvPr/>
        </p:nvSpPr>
        <p:spPr>
          <a:xfrm>
            <a:off x="895500" y="3604700"/>
            <a:ext cx="1904400" cy="297300"/>
          </a:xfrm>
          <a:prstGeom prst="rect">
            <a:avLst/>
          </a:prstGeom>
          <a:noFill/>
          <a:ln>
            <a:noFill/>
          </a:ln>
          <a:effectLst>
            <a:outerShdw blurRad="85725"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073763"/>
                </a:solidFill>
              </a:rPr>
              <a:t>Uso Normal</a:t>
            </a:r>
            <a:endParaRPr b="1" sz="1800">
              <a:solidFill>
                <a:srgbClr val="073763"/>
              </a:solidFill>
            </a:endParaRPr>
          </a:p>
        </p:txBody>
      </p:sp>
      <p:sp>
        <p:nvSpPr>
          <p:cNvPr id="510" name="Google Shape;510;p44"/>
          <p:cNvSpPr txBox="1"/>
          <p:nvPr/>
        </p:nvSpPr>
        <p:spPr>
          <a:xfrm>
            <a:off x="4019675" y="3352225"/>
            <a:ext cx="1904400" cy="647100"/>
          </a:xfrm>
          <a:prstGeom prst="rect">
            <a:avLst/>
          </a:prstGeom>
          <a:noFill/>
          <a:ln>
            <a:noFill/>
          </a:ln>
          <a:effectLst>
            <a:outerShdw blurRad="85725"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073763"/>
                </a:solidFill>
              </a:rPr>
              <a:t>Virtualización por software</a:t>
            </a:r>
            <a:endParaRPr b="1" sz="1800">
              <a:solidFill>
                <a:srgbClr val="073763"/>
              </a:solidFill>
            </a:endParaRPr>
          </a:p>
        </p:txBody>
      </p:sp>
      <p:sp>
        <p:nvSpPr>
          <p:cNvPr id="511" name="Google Shape;511;p44"/>
          <p:cNvSpPr txBox="1"/>
          <p:nvPr/>
        </p:nvSpPr>
        <p:spPr>
          <a:xfrm>
            <a:off x="6759125" y="3328550"/>
            <a:ext cx="2308800" cy="647100"/>
          </a:xfrm>
          <a:prstGeom prst="rect">
            <a:avLst/>
          </a:prstGeom>
          <a:noFill/>
          <a:ln>
            <a:noFill/>
          </a:ln>
          <a:effectLst>
            <a:outerShdw blurRad="85725"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073763"/>
                </a:solidFill>
              </a:rPr>
              <a:t>Virtualización con soporte de HW</a:t>
            </a:r>
            <a:endParaRPr b="1" sz="1800">
              <a:solidFill>
                <a:srgbClr val="073763"/>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89"/>
                                        </p:tgtEl>
                                        <p:attrNameLst>
                                          <p:attrName>style.visibility</p:attrName>
                                        </p:attrNameLst>
                                      </p:cBhvr>
                                      <p:to>
                                        <p:strVal val="visible"/>
                                      </p:to>
                                    </p:set>
                                    <p:animEffect filter="fade" transition="in">
                                      <p:cBhvr>
                                        <p:cTn dur="1000"/>
                                        <p:tgtEl>
                                          <p:spTgt spid="48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15" name="Shape 515"/>
        <p:cNvGrpSpPr/>
        <p:nvPr/>
      </p:nvGrpSpPr>
      <p:grpSpPr>
        <a:xfrm>
          <a:off x="0" y="0"/>
          <a:ext cx="0" cy="0"/>
          <a:chOff x="0" y="0"/>
          <a:chExt cx="0" cy="0"/>
        </a:xfrm>
      </p:grpSpPr>
      <p:sp>
        <p:nvSpPr>
          <p:cNvPr id="516" name="Google Shape;516;p45"/>
          <p:cNvSpPr/>
          <p:nvPr/>
        </p:nvSpPr>
        <p:spPr>
          <a:xfrm>
            <a:off x="2459800" y="1466425"/>
            <a:ext cx="4137300" cy="2538600"/>
          </a:xfrm>
          <a:prstGeom prst="cube">
            <a:avLst>
              <a:gd fmla="val 1990" name="adj"/>
            </a:avLst>
          </a:prstGeom>
          <a:solidFill>
            <a:srgbClr val="073763"/>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t" bIns="91425" lIns="91425" spcFirstLastPara="1" rIns="91425" wrap="square" tIns="91425">
            <a:noAutofit/>
          </a:bodyPr>
          <a:lstStyle/>
          <a:p>
            <a:pPr indent="457200" lvl="0" marL="457200" rtl="0" algn="l">
              <a:lnSpc>
                <a:spcPct val="150000"/>
              </a:lnSpc>
              <a:spcBef>
                <a:spcPts val="0"/>
              </a:spcBef>
              <a:spcAft>
                <a:spcPts val="0"/>
              </a:spcAft>
              <a:buNone/>
            </a:pPr>
            <a:r>
              <a:rPr lang="en" sz="1800">
                <a:solidFill>
                  <a:schemeClr val="lt1"/>
                </a:solidFill>
                <a:latin typeface="Bree Serif"/>
                <a:ea typeface="Bree Serif"/>
                <a:cs typeface="Bree Serif"/>
                <a:sym typeface="Bree Serif"/>
              </a:rPr>
              <a:t>Máquina Virtual</a:t>
            </a:r>
            <a:endParaRPr sz="1800">
              <a:solidFill>
                <a:schemeClr val="lt1"/>
              </a:solidFill>
              <a:latin typeface="Bree Serif"/>
              <a:ea typeface="Bree Serif"/>
              <a:cs typeface="Bree Serif"/>
              <a:sym typeface="Bree Serif"/>
            </a:endParaRPr>
          </a:p>
        </p:txBody>
      </p:sp>
      <p:sp>
        <p:nvSpPr>
          <p:cNvPr id="517" name="Google Shape;517;p45"/>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Virtualización con soporte de hardware: VT-x</a:t>
            </a:r>
            <a:endParaRPr/>
          </a:p>
        </p:txBody>
      </p:sp>
      <p:pic>
        <p:nvPicPr>
          <p:cNvPr id="518" name="Google Shape;518;p45"/>
          <p:cNvPicPr preferRelativeResize="0"/>
          <p:nvPr/>
        </p:nvPicPr>
        <p:blipFill>
          <a:blip r:embed="rId3">
            <a:alphaModFix amt="70000"/>
          </a:blip>
          <a:stretch>
            <a:fillRect/>
          </a:stretch>
        </p:blipFill>
        <p:spPr>
          <a:xfrm>
            <a:off x="7853150" y="914175"/>
            <a:ext cx="1219200" cy="1219200"/>
          </a:xfrm>
          <a:prstGeom prst="rect">
            <a:avLst/>
          </a:prstGeom>
          <a:noFill/>
          <a:ln>
            <a:noFill/>
          </a:ln>
        </p:spPr>
      </p:pic>
      <p:sp>
        <p:nvSpPr>
          <p:cNvPr id="519" name="Google Shape;519;p45"/>
          <p:cNvSpPr txBox="1"/>
          <p:nvPr/>
        </p:nvSpPr>
        <p:spPr>
          <a:xfrm>
            <a:off x="-3429025" y="7039575"/>
            <a:ext cx="8019900" cy="175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p>
          <a:p>
            <a:pPr indent="0" lvl="0" marL="0" rtl="0" algn="l">
              <a:spcBef>
                <a:spcPts val="0"/>
              </a:spcBef>
              <a:spcAft>
                <a:spcPts val="0"/>
              </a:spcAft>
              <a:buNone/>
            </a:pPr>
            <a:r>
              <a:t/>
            </a:r>
            <a:endParaRPr sz="1800"/>
          </a:p>
        </p:txBody>
      </p:sp>
      <p:sp>
        <p:nvSpPr>
          <p:cNvPr id="520" name="Google Shape;520;p45"/>
          <p:cNvSpPr txBox="1"/>
          <p:nvPr/>
        </p:nvSpPr>
        <p:spPr>
          <a:xfrm>
            <a:off x="7762863" y="3146213"/>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666666"/>
                </a:solidFill>
              </a:rPr>
              <a:t>Ring 0</a:t>
            </a:r>
            <a:endParaRPr b="1">
              <a:solidFill>
                <a:srgbClr val="666666"/>
              </a:solidFill>
            </a:endParaRPr>
          </a:p>
        </p:txBody>
      </p:sp>
      <p:sp>
        <p:nvSpPr>
          <p:cNvPr id="521" name="Google Shape;521;p45"/>
          <p:cNvSpPr/>
          <p:nvPr/>
        </p:nvSpPr>
        <p:spPr>
          <a:xfrm>
            <a:off x="2459750" y="5410750"/>
            <a:ext cx="4137300" cy="1088400"/>
          </a:xfrm>
          <a:prstGeom prst="cube">
            <a:avLst>
              <a:gd fmla="val 25000" name="adj"/>
            </a:avLst>
          </a:prstGeom>
          <a:solidFill>
            <a:srgbClr val="351C75"/>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522" name="Google Shape;522;p45"/>
          <p:cNvSpPr txBox="1"/>
          <p:nvPr/>
        </p:nvSpPr>
        <p:spPr>
          <a:xfrm>
            <a:off x="7717525" y="4514600"/>
            <a:ext cx="1377300" cy="627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666666"/>
                </a:solidFill>
              </a:rPr>
              <a:t>Ring 0p</a:t>
            </a:r>
            <a:endParaRPr b="1">
              <a:solidFill>
                <a:srgbClr val="666666"/>
              </a:solidFill>
            </a:endParaRPr>
          </a:p>
          <a:p>
            <a:pPr indent="0" lvl="0" marL="0" rtl="0" algn="l">
              <a:spcBef>
                <a:spcPts val="0"/>
              </a:spcBef>
              <a:spcAft>
                <a:spcPts val="0"/>
              </a:spcAft>
              <a:buNone/>
            </a:pPr>
            <a:r>
              <a:rPr b="1" lang="en">
                <a:solidFill>
                  <a:srgbClr val="666666"/>
                </a:solidFill>
              </a:rPr>
              <a:t>O VMX Root</a:t>
            </a:r>
            <a:endParaRPr b="1">
              <a:solidFill>
                <a:srgbClr val="666666"/>
              </a:solidFill>
            </a:endParaRPr>
          </a:p>
        </p:txBody>
      </p:sp>
      <p:sp>
        <p:nvSpPr>
          <p:cNvPr id="523" name="Google Shape;523;p45"/>
          <p:cNvSpPr/>
          <p:nvPr/>
        </p:nvSpPr>
        <p:spPr>
          <a:xfrm>
            <a:off x="2459800" y="4442300"/>
            <a:ext cx="4137300" cy="627000"/>
          </a:xfrm>
          <a:prstGeom prst="cube">
            <a:avLst>
              <a:gd fmla="val 25000" name="adj"/>
            </a:avLst>
          </a:prstGeom>
          <a:solidFill>
            <a:srgbClr val="FF9900"/>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Hypervisor</a:t>
            </a:r>
            <a:endParaRPr sz="1800">
              <a:solidFill>
                <a:schemeClr val="lt1"/>
              </a:solidFill>
              <a:latin typeface="Bree Serif"/>
              <a:ea typeface="Bree Serif"/>
              <a:cs typeface="Bree Serif"/>
              <a:sym typeface="Bree Serif"/>
            </a:endParaRPr>
          </a:p>
        </p:txBody>
      </p:sp>
      <p:sp>
        <p:nvSpPr>
          <p:cNvPr id="524" name="Google Shape;524;p45"/>
          <p:cNvSpPr txBox="1"/>
          <p:nvPr/>
        </p:nvSpPr>
        <p:spPr>
          <a:xfrm>
            <a:off x="370600" y="914175"/>
            <a:ext cx="7635900" cy="378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073763"/>
                </a:solidFill>
              </a:rPr>
              <a:t>Manejo de Instrucciones Privilegiadas</a:t>
            </a:r>
            <a:endParaRPr b="1" sz="1800">
              <a:solidFill>
                <a:srgbClr val="073763"/>
              </a:solidFill>
            </a:endParaRPr>
          </a:p>
        </p:txBody>
      </p:sp>
      <p:sp>
        <p:nvSpPr>
          <p:cNvPr id="525" name="Google Shape;525;p45"/>
          <p:cNvSpPr/>
          <p:nvPr/>
        </p:nvSpPr>
        <p:spPr>
          <a:xfrm>
            <a:off x="2663850" y="2686375"/>
            <a:ext cx="3038100" cy="678900"/>
          </a:xfrm>
          <a:prstGeom prst="cube">
            <a:avLst>
              <a:gd fmla="val 25000" name="adj"/>
            </a:avLst>
          </a:prstGeom>
          <a:solidFill>
            <a:srgbClr val="A64D79"/>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1800">
                <a:solidFill>
                  <a:srgbClr val="FFFFFF"/>
                </a:solidFill>
                <a:latin typeface="Bree Serif"/>
                <a:ea typeface="Bree Serif"/>
                <a:cs typeface="Bree Serif"/>
                <a:sym typeface="Bree Serif"/>
              </a:rPr>
              <a:t>Legacy OS</a:t>
            </a:r>
            <a:endParaRPr i="1" sz="1800">
              <a:solidFill>
                <a:srgbClr val="FFFFFF"/>
              </a:solidFill>
              <a:latin typeface="Bree Serif"/>
              <a:ea typeface="Bree Serif"/>
              <a:cs typeface="Bree Serif"/>
              <a:sym typeface="Bree Serif"/>
            </a:endParaRPr>
          </a:p>
        </p:txBody>
      </p:sp>
      <p:cxnSp>
        <p:nvCxnSpPr>
          <p:cNvPr id="526" name="Google Shape;526;p45"/>
          <p:cNvCxnSpPr>
            <a:endCxn id="523" idx="1"/>
          </p:cNvCxnSpPr>
          <p:nvPr/>
        </p:nvCxnSpPr>
        <p:spPr>
          <a:xfrm flipH="1" rot="-5400000">
            <a:off x="3183625" y="3332600"/>
            <a:ext cx="1280400" cy="1252500"/>
          </a:xfrm>
          <a:prstGeom prst="bentConnector3">
            <a:avLst>
              <a:gd fmla="val 43879" name="adj1"/>
            </a:avLst>
          </a:prstGeom>
          <a:noFill/>
          <a:ln cap="flat" cmpd="sng" w="38100">
            <a:solidFill>
              <a:srgbClr val="CC0000"/>
            </a:solidFill>
            <a:prstDash val="solid"/>
            <a:round/>
            <a:headEnd len="med" w="med" type="none"/>
            <a:tailEnd len="med" w="med" type="stealth"/>
          </a:ln>
          <a:effectLst>
            <a:outerShdw blurRad="128588" rotWithShape="0" algn="bl" dir="5400000" dist="142875">
              <a:srgbClr val="000000">
                <a:alpha val="50000"/>
              </a:srgbClr>
            </a:outerShdw>
          </a:effectLst>
        </p:spPr>
      </p:cxnSp>
      <p:pic>
        <p:nvPicPr>
          <p:cNvPr id="527" name="Google Shape;527;p45"/>
          <p:cNvPicPr preferRelativeResize="0"/>
          <p:nvPr/>
        </p:nvPicPr>
        <p:blipFill>
          <a:blip r:embed="rId4">
            <a:alphaModFix amt="70000"/>
          </a:blip>
          <a:stretch>
            <a:fillRect/>
          </a:stretch>
        </p:blipFill>
        <p:spPr>
          <a:xfrm>
            <a:off x="2733275" y="5615500"/>
            <a:ext cx="678900" cy="678900"/>
          </a:xfrm>
          <a:prstGeom prst="rect">
            <a:avLst/>
          </a:prstGeom>
          <a:noFill/>
          <a:ln>
            <a:noFill/>
          </a:ln>
        </p:spPr>
      </p:pic>
      <p:sp>
        <p:nvSpPr>
          <p:cNvPr id="528" name="Google Shape;528;p45"/>
          <p:cNvSpPr/>
          <p:nvPr/>
        </p:nvSpPr>
        <p:spPr>
          <a:xfrm>
            <a:off x="119000" y="2587775"/>
            <a:ext cx="1768500" cy="1088400"/>
          </a:xfrm>
          <a:prstGeom prst="wedgeEllipseCallout">
            <a:avLst>
              <a:gd fmla="val 66440" name="adj1"/>
              <a:gd fmla="val 59569" name="adj2"/>
            </a:avLst>
          </a:prstGeom>
          <a:solidFill>
            <a:srgbClr val="FFF2CC"/>
          </a:solidFill>
          <a:ln cap="flat" cmpd="sng" w="19050">
            <a:solidFill>
              <a:schemeClr val="dk2"/>
            </a:solidFill>
            <a:prstDash val="solid"/>
            <a:round/>
            <a:headEnd len="sm" w="sm" type="none"/>
            <a:tailEnd len="sm" w="sm" type="none"/>
          </a:ln>
          <a:effectLst>
            <a:outerShdw blurRad="200025" rotWithShape="0" algn="bl" dir="5400000" dist="952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t>Generación de Interrupción</a:t>
            </a:r>
            <a:endParaRPr b="1"/>
          </a:p>
        </p:txBody>
      </p:sp>
      <p:cxnSp>
        <p:nvCxnSpPr>
          <p:cNvPr id="529" name="Google Shape;529;p45"/>
          <p:cNvCxnSpPr>
            <a:stCxn id="523" idx="3"/>
            <a:endCxn id="527" idx="0"/>
          </p:cNvCxnSpPr>
          <p:nvPr/>
        </p:nvCxnSpPr>
        <p:spPr>
          <a:xfrm rot="5400000">
            <a:off x="3488275" y="4653800"/>
            <a:ext cx="546300" cy="1377300"/>
          </a:xfrm>
          <a:prstGeom prst="bentConnector3">
            <a:avLst>
              <a:gd fmla="val 49991" name="adj1"/>
            </a:avLst>
          </a:prstGeom>
          <a:noFill/>
          <a:ln cap="flat" cmpd="sng" w="38100">
            <a:solidFill>
              <a:srgbClr val="CC0000"/>
            </a:solidFill>
            <a:prstDash val="solid"/>
            <a:round/>
            <a:headEnd len="med" w="med" type="none"/>
            <a:tailEnd len="med" w="med" type="stealth"/>
          </a:ln>
          <a:effectLst>
            <a:outerShdw blurRad="128588" rotWithShape="0" algn="bl" dir="5400000" dist="142875">
              <a:srgbClr val="000000">
                <a:alpha val="50000"/>
              </a:srgbClr>
            </a:outerShdw>
          </a:effectLst>
        </p:spPr>
      </p:cxnSp>
      <p:sp>
        <p:nvSpPr>
          <p:cNvPr id="530" name="Google Shape;530;p45"/>
          <p:cNvSpPr/>
          <p:nvPr/>
        </p:nvSpPr>
        <p:spPr>
          <a:xfrm>
            <a:off x="42800" y="4663475"/>
            <a:ext cx="1966800" cy="1569600"/>
          </a:xfrm>
          <a:prstGeom prst="wedgeEllipseCallout">
            <a:avLst>
              <a:gd fmla="val 104760" name="adj1"/>
              <a:gd fmla="val -7504" name="adj2"/>
            </a:avLst>
          </a:prstGeom>
          <a:solidFill>
            <a:srgbClr val="FFF2CC"/>
          </a:solidFill>
          <a:ln cap="flat" cmpd="sng" w="19050">
            <a:solidFill>
              <a:schemeClr val="dk2"/>
            </a:solidFill>
            <a:prstDash val="solid"/>
            <a:round/>
            <a:headEnd len="sm" w="sm" type="none"/>
            <a:tailEnd len="sm" w="sm" type="none"/>
          </a:ln>
          <a:effectLst>
            <a:outerShdw blurRad="200025" rotWithShape="0" algn="bl" dir="5400000" dist="952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t>VMM emula la ejecución de una instrucción privilegiada</a:t>
            </a:r>
            <a:endParaRPr b="1"/>
          </a:p>
        </p:txBody>
      </p:sp>
      <p:cxnSp>
        <p:nvCxnSpPr>
          <p:cNvPr id="531" name="Google Shape;531;p45"/>
          <p:cNvCxnSpPr>
            <a:stCxn id="527" idx="2"/>
            <a:endCxn id="525" idx="2"/>
          </p:cNvCxnSpPr>
          <p:nvPr/>
        </p:nvCxnSpPr>
        <p:spPr>
          <a:xfrm flipH="1" rot="5400000">
            <a:off x="1276475" y="4498150"/>
            <a:ext cx="3183600" cy="408900"/>
          </a:xfrm>
          <a:prstGeom prst="bentConnector4">
            <a:avLst>
              <a:gd fmla="val -7480" name="adj1"/>
              <a:gd fmla="val 220262" name="adj2"/>
            </a:avLst>
          </a:prstGeom>
          <a:noFill/>
          <a:ln cap="flat" cmpd="sng" w="38100">
            <a:solidFill>
              <a:srgbClr val="CC0000"/>
            </a:solidFill>
            <a:prstDash val="solid"/>
            <a:round/>
            <a:headEnd len="med" w="med" type="none"/>
            <a:tailEnd len="med" w="med" type="stealth"/>
          </a:ln>
          <a:effectLst>
            <a:outerShdw blurRad="128588" rotWithShape="0" algn="bl" dir="5400000" dist="142875">
              <a:srgbClr val="000000">
                <a:alpha val="50000"/>
              </a:srgbClr>
            </a:outerShdw>
          </a:effectLst>
        </p:spPr>
      </p:cxnSp>
      <p:sp>
        <p:nvSpPr>
          <p:cNvPr id="532" name="Google Shape;532;p45"/>
          <p:cNvSpPr/>
          <p:nvPr/>
        </p:nvSpPr>
        <p:spPr>
          <a:xfrm>
            <a:off x="7150825" y="2666075"/>
            <a:ext cx="566700" cy="1339200"/>
          </a:xfrm>
          <a:prstGeom prst="rightBrace">
            <a:avLst>
              <a:gd fmla="val 8333" name="adj1"/>
              <a:gd fmla="val 50000" name="adj2"/>
            </a:avLst>
          </a:pr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45"/>
          <p:cNvSpPr/>
          <p:nvPr/>
        </p:nvSpPr>
        <p:spPr>
          <a:xfrm>
            <a:off x="7150825" y="4414850"/>
            <a:ext cx="566700" cy="627000"/>
          </a:xfrm>
          <a:prstGeom prst="rightBrace">
            <a:avLst>
              <a:gd fmla="val 8333" name="adj1"/>
              <a:gd fmla="val 50000" name="adj2"/>
            </a:avLst>
          </a:pr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4" name="Google Shape;534;p45"/>
          <p:cNvCxnSpPr/>
          <p:nvPr/>
        </p:nvCxnSpPr>
        <p:spPr>
          <a:xfrm>
            <a:off x="5899425" y="2637863"/>
            <a:ext cx="1269300" cy="22500"/>
          </a:xfrm>
          <a:prstGeom prst="straightConnector1">
            <a:avLst/>
          </a:prstGeom>
          <a:noFill/>
          <a:ln cap="flat" cmpd="sng" w="38100">
            <a:solidFill>
              <a:srgbClr val="999999"/>
            </a:solidFill>
            <a:prstDash val="dot"/>
            <a:round/>
            <a:headEnd len="med" w="med" type="none"/>
            <a:tailEnd len="med" w="med" type="none"/>
          </a:ln>
        </p:spPr>
      </p:cxnSp>
      <p:cxnSp>
        <p:nvCxnSpPr>
          <p:cNvPr id="535" name="Google Shape;535;p45"/>
          <p:cNvCxnSpPr/>
          <p:nvPr/>
        </p:nvCxnSpPr>
        <p:spPr>
          <a:xfrm flipH="1" rot="10800000">
            <a:off x="5962500" y="4005150"/>
            <a:ext cx="1188300" cy="13800"/>
          </a:xfrm>
          <a:prstGeom prst="straightConnector1">
            <a:avLst/>
          </a:prstGeom>
          <a:noFill/>
          <a:ln cap="flat" cmpd="sng" w="38100">
            <a:solidFill>
              <a:srgbClr val="999999"/>
            </a:solidFill>
            <a:prstDash val="dot"/>
            <a:round/>
            <a:headEnd len="med" w="med" type="none"/>
            <a:tailEnd len="med" w="med" type="none"/>
          </a:ln>
        </p:spPr>
      </p:cxnSp>
      <p:cxnSp>
        <p:nvCxnSpPr>
          <p:cNvPr id="536" name="Google Shape;536;p45"/>
          <p:cNvCxnSpPr/>
          <p:nvPr/>
        </p:nvCxnSpPr>
        <p:spPr>
          <a:xfrm flipH="1" rot="10800000">
            <a:off x="5939913" y="4442300"/>
            <a:ext cx="1188300" cy="13800"/>
          </a:xfrm>
          <a:prstGeom prst="straightConnector1">
            <a:avLst/>
          </a:prstGeom>
          <a:noFill/>
          <a:ln cap="flat" cmpd="sng" w="38100">
            <a:solidFill>
              <a:srgbClr val="999999"/>
            </a:solidFill>
            <a:prstDash val="dot"/>
            <a:round/>
            <a:headEnd len="med" w="med" type="none"/>
            <a:tailEnd len="med" w="med" type="none"/>
          </a:ln>
        </p:spPr>
      </p:cxnSp>
      <p:cxnSp>
        <p:nvCxnSpPr>
          <p:cNvPr id="537" name="Google Shape;537;p45"/>
          <p:cNvCxnSpPr/>
          <p:nvPr/>
        </p:nvCxnSpPr>
        <p:spPr>
          <a:xfrm flipH="1" rot="10800000">
            <a:off x="5917238" y="5041850"/>
            <a:ext cx="1188300" cy="13800"/>
          </a:xfrm>
          <a:prstGeom prst="straightConnector1">
            <a:avLst/>
          </a:prstGeom>
          <a:noFill/>
          <a:ln cap="flat" cmpd="sng" w="38100">
            <a:solidFill>
              <a:srgbClr val="999999"/>
            </a:solidFill>
            <a:prstDash val="dot"/>
            <a:round/>
            <a:headEnd len="med" w="med" type="none"/>
            <a:tailEnd len="med" w="med" type="none"/>
          </a:ln>
        </p:spPr>
      </p:cxnSp>
      <p:cxnSp>
        <p:nvCxnSpPr>
          <p:cNvPr id="538" name="Google Shape;538;p45"/>
          <p:cNvCxnSpPr>
            <a:stCxn id="525" idx="5"/>
            <a:endCxn id="521" idx="4"/>
          </p:cNvCxnSpPr>
          <p:nvPr/>
        </p:nvCxnSpPr>
        <p:spPr>
          <a:xfrm>
            <a:off x="5701950" y="2940963"/>
            <a:ext cx="623100" cy="3150000"/>
          </a:xfrm>
          <a:prstGeom prst="bentConnector3">
            <a:avLst>
              <a:gd fmla="val 181869" name="adj1"/>
            </a:avLst>
          </a:prstGeom>
          <a:noFill/>
          <a:ln cap="flat" cmpd="sng" w="38100">
            <a:solidFill>
              <a:srgbClr val="00FF00"/>
            </a:solidFill>
            <a:prstDash val="solid"/>
            <a:round/>
            <a:headEnd len="med" w="med" type="stealth"/>
            <a:tailEnd len="med" w="med" type="stealth"/>
          </a:ln>
          <a:effectLst>
            <a:outerShdw blurRad="157163" rotWithShape="0" algn="bl" dir="5400000" dist="142875">
              <a:srgbClr val="000000">
                <a:alpha val="50000"/>
              </a:srgbClr>
            </a:outerShdw>
          </a:effectLst>
        </p:spPr>
      </p:cxnSp>
      <p:sp>
        <p:nvSpPr>
          <p:cNvPr id="539" name="Google Shape;539;p45"/>
          <p:cNvSpPr/>
          <p:nvPr/>
        </p:nvSpPr>
        <p:spPr>
          <a:xfrm>
            <a:off x="7105550" y="5069300"/>
            <a:ext cx="1966800" cy="1698000"/>
          </a:xfrm>
          <a:prstGeom prst="wedgeEllipseCallout">
            <a:avLst>
              <a:gd fmla="val -64730" name="adj1"/>
              <a:gd fmla="val -72114" name="adj2"/>
            </a:avLst>
          </a:prstGeom>
          <a:solidFill>
            <a:srgbClr val="FFF2CC"/>
          </a:solidFill>
          <a:ln cap="flat" cmpd="sng" w="19050">
            <a:solidFill>
              <a:schemeClr val="dk2"/>
            </a:solidFill>
            <a:prstDash val="solid"/>
            <a:round/>
            <a:headEnd len="sm" w="sm" type="none"/>
            <a:tailEnd len="sm" w="sm" type="none"/>
          </a:ln>
          <a:effectLst>
            <a:outerShdw blurRad="200025" rotWithShape="0" algn="bl" dir="5400000" dist="952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t>Las </a:t>
            </a:r>
            <a:r>
              <a:rPr b="1" lang="en"/>
              <a:t>instrucciones</a:t>
            </a:r>
            <a:r>
              <a:rPr b="1" lang="en"/>
              <a:t> no privilegiadas se ejecutan directamente</a:t>
            </a:r>
            <a:endParaRPr b="1"/>
          </a:p>
        </p:txBody>
      </p:sp>
      <p:sp>
        <p:nvSpPr>
          <p:cNvPr id="540" name="Google Shape;540;p45"/>
          <p:cNvSpPr/>
          <p:nvPr/>
        </p:nvSpPr>
        <p:spPr>
          <a:xfrm>
            <a:off x="7105551" y="2005175"/>
            <a:ext cx="612000" cy="627000"/>
          </a:xfrm>
          <a:prstGeom prst="rightBrace">
            <a:avLst>
              <a:gd fmla="val 8333" name="adj1"/>
              <a:gd fmla="val 50000" name="adj2"/>
            </a:avLst>
          </a:prstGeom>
          <a:noFill/>
          <a:ln cap="flat" cmpd="sng" w="2857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41" name="Google Shape;541;p45"/>
          <p:cNvCxnSpPr/>
          <p:nvPr/>
        </p:nvCxnSpPr>
        <p:spPr>
          <a:xfrm>
            <a:off x="5876750" y="2030413"/>
            <a:ext cx="1269300" cy="22500"/>
          </a:xfrm>
          <a:prstGeom prst="straightConnector1">
            <a:avLst/>
          </a:prstGeom>
          <a:noFill/>
          <a:ln cap="flat" cmpd="sng" w="38100">
            <a:solidFill>
              <a:srgbClr val="999999"/>
            </a:solidFill>
            <a:prstDash val="dot"/>
            <a:round/>
            <a:headEnd len="med" w="med" type="none"/>
            <a:tailEnd len="med" w="med" type="none"/>
          </a:ln>
        </p:spPr>
      </p:cxnSp>
      <p:sp>
        <p:nvSpPr>
          <p:cNvPr id="542" name="Google Shape;542;p45"/>
          <p:cNvSpPr txBox="1"/>
          <p:nvPr/>
        </p:nvSpPr>
        <p:spPr>
          <a:xfrm>
            <a:off x="7717513" y="2129213"/>
            <a:ext cx="929400" cy="378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666666"/>
                </a:solidFill>
              </a:rPr>
              <a:t>Ring 3</a:t>
            </a:r>
            <a:endParaRPr b="1">
              <a:solidFill>
                <a:srgbClr val="666666"/>
              </a:solidFill>
            </a:endParaRPr>
          </a:p>
        </p:txBody>
      </p:sp>
      <p:sp>
        <p:nvSpPr>
          <p:cNvPr id="543" name="Google Shape;543;p45"/>
          <p:cNvSpPr/>
          <p:nvPr/>
        </p:nvSpPr>
        <p:spPr>
          <a:xfrm>
            <a:off x="2663850" y="1933575"/>
            <a:ext cx="3038100" cy="6789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300038"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47" name="Shape 547"/>
        <p:cNvGrpSpPr/>
        <p:nvPr/>
      </p:nvGrpSpPr>
      <p:grpSpPr>
        <a:xfrm>
          <a:off x="0" y="0"/>
          <a:ext cx="0" cy="0"/>
          <a:chOff x="0" y="0"/>
          <a:chExt cx="0" cy="0"/>
        </a:xfrm>
      </p:grpSpPr>
      <p:sp>
        <p:nvSpPr>
          <p:cNvPr id="548" name="Google Shape;548;p46"/>
          <p:cNvSpPr txBox="1"/>
          <p:nvPr>
            <p:ph idx="1" type="body"/>
          </p:nvPr>
        </p:nvSpPr>
        <p:spPr>
          <a:xfrm>
            <a:off x="126000" y="789025"/>
            <a:ext cx="8706300" cy="60690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sz="1600"/>
              <a:t>El Hypervisor puede soportar la virtualización de las tareas I/O siguiendo alguno de estos modelos:</a:t>
            </a:r>
            <a:endParaRPr sz="1600"/>
          </a:p>
          <a:p>
            <a:pPr indent="-330200" lvl="0" marL="457200" rtl="0" algn="just">
              <a:lnSpc>
                <a:spcPct val="150000"/>
              </a:lnSpc>
              <a:spcBef>
                <a:spcPts val="1600"/>
              </a:spcBef>
              <a:spcAft>
                <a:spcPts val="0"/>
              </a:spcAft>
              <a:buSzPts val="1600"/>
              <a:buChar char="●"/>
            </a:pPr>
            <a:r>
              <a:rPr b="1" lang="en" sz="1600"/>
              <a:t>Emulación: </a:t>
            </a:r>
            <a:r>
              <a:rPr lang="en" sz="1600"/>
              <a:t>El VMM emula un dispositivo existente, lo cual da compatibilidad pero, sacrifica rendimiento.</a:t>
            </a:r>
            <a:endParaRPr i="1" sz="1600"/>
          </a:p>
          <a:p>
            <a:pPr indent="-330200" lvl="0" marL="457200" rtl="0" algn="just">
              <a:lnSpc>
                <a:spcPct val="150000"/>
              </a:lnSpc>
              <a:spcBef>
                <a:spcPts val="1000"/>
              </a:spcBef>
              <a:spcAft>
                <a:spcPts val="0"/>
              </a:spcAft>
              <a:buSzPts val="1600"/>
              <a:buChar char="●"/>
            </a:pPr>
            <a:r>
              <a:rPr b="1" lang="en" sz="1600"/>
              <a:t>Interfaces  Sintéticas: </a:t>
            </a:r>
            <a:r>
              <a:rPr lang="en" sz="1600"/>
              <a:t>Similar a la emulación pero se expone al </a:t>
            </a:r>
            <a:r>
              <a:rPr i="1" lang="en" sz="1600"/>
              <a:t>Guest </a:t>
            </a:r>
            <a:r>
              <a:rPr lang="en" sz="1600"/>
              <a:t> un dispositivo nuevo, diseñado para mejorar el rendimiento. Puede ser paravirtualizado. Su compatibilidad es menor.</a:t>
            </a:r>
            <a:endParaRPr sz="1600"/>
          </a:p>
          <a:p>
            <a:pPr indent="-330200" lvl="0" marL="457200" rtl="0" algn="just">
              <a:lnSpc>
                <a:spcPct val="150000"/>
              </a:lnSpc>
              <a:spcBef>
                <a:spcPts val="1600"/>
              </a:spcBef>
              <a:spcAft>
                <a:spcPts val="0"/>
              </a:spcAft>
              <a:buSzPts val="1600"/>
              <a:buChar char="●"/>
            </a:pPr>
            <a:r>
              <a:rPr b="1" lang="en" sz="1600"/>
              <a:t>Asignación Directa: </a:t>
            </a:r>
            <a:r>
              <a:rPr lang="en" sz="1600"/>
              <a:t>El </a:t>
            </a:r>
            <a:r>
              <a:rPr i="1" lang="en" sz="1600"/>
              <a:t>Guest</a:t>
            </a:r>
            <a:r>
              <a:rPr lang="en" sz="1600"/>
              <a:t> ejecuta el driver directamente, y el dispositivo sólo puede estar definido en esa VM. Generalmente requiere de soporte en hardware. </a:t>
            </a:r>
            <a:r>
              <a:rPr i="1" lang="en" sz="1600"/>
              <a:t>PCI-Passthrough.</a:t>
            </a:r>
            <a:endParaRPr i="1" sz="1600"/>
          </a:p>
          <a:p>
            <a:pPr indent="-330200" lvl="0" marL="457200" rtl="0" algn="just">
              <a:lnSpc>
                <a:spcPct val="150000"/>
              </a:lnSpc>
              <a:spcBef>
                <a:spcPts val="1600"/>
              </a:spcBef>
              <a:spcAft>
                <a:spcPts val="0"/>
              </a:spcAft>
              <a:buSzPts val="1600"/>
              <a:buChar char="●"/>
            </a:pPr>
            <a:r>
              <a:rPr b="1" lang="en" sz="1600"/>
              <a:t>Distribución de I/O en Dispositivo: (</a:t>
            </a:r>
            <a:r>
              <a:rPr b="1" i="1" lang="en" sz="1600"/>
              <a:t>I/O Device Sharing)</a:t>
            </a:r>
            <a:r>
              <a:rPr i="1" lang="en" sz="1600"/>
              <a:t>. </a:t>
            </a:r>
            <a:r>
              <a:rPr lang="en" sz="1600"/>
              <a:t>El dispositivo posee soporte de múltiples interfaces funcionales, que pueden asignarse a diferentes VM's. El VMM tiene una mínima injerencia en la transmisión de datos. Requiere </a:t>
            </a:r>
            <a:r>
              <a:rPr i="1" lang="en" sz="1600"/>
              <a:t>SR-IOV.</a:t>
            </a:r>
            <a:endParaRPr i="1" sz="1600"/>
          </a:p>
          <a:p>
            <a:pPr indent="0" lvl="0" marL="0" rtl="0" algn="just">
              <a:spcBef>
                <a:spcPts val="1600"/>
              </a:spcBef>
              <a:spcAft>
                <a:spcPts val="1600"/>
              </a:spcAft>
              <a:buNone/>
            </a:pPr>
            <a:r>
              <a:t/>
            </a:r>
            <a:endParaRPr/>
          </a:p>
        </p:txBody>
      </p:sp>
      <p:sp>
        <p:nvSpPr>
          <p:cNvPr id="549" name="Google Shape;549;p46"/>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Virtualización con soporte de hardware: VT-d</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53" name="Shape 553"/>
        <p:cNvGrpSpPr/>
        <p:nvPr/>
      </p:nvGrpSpPr>
      <p:grpSpPr>
        <a:xfrm>
          <a:off x="0" y="0"/>
          <a:ext cx="0" cy="0"/>
          <a:chOff x="0" y="0"/>
          <a:chExt cx="0" cy="0"/>
        </a:xfrm>
      </p:grpSpPr>
      <p:sp>
        <p:nvSpPr>
          <p:cNvPr id="554" name="Google Shape;554;p47"/>
          <p:cNvSpPr/>
          <p:nvPr/>
        </p:nvSpPr>
        <p:spPr>
          <a:xfrm>
            <a:off x="114825" y="2875850"/>
            <a:ext cx="8815800" cy="2865600"/>
          </a:xfrm>
          <a:prstGeom prst="roundRect">
            <a:avLst>
              <a:gd fmla="val 16667" name="adj"/>
            </a:avLst>
          </a:prstGeom>
          <a:solidFill>
            <a:srgbClr val="FFF2CC"/>
          </a:solidFill>
          <a:ln cap="flat" cmpd="sng" w="9525">
            <a:solidFill>
              <a:srgbClr val="999999"/>
            </a:solidFill>
            <a:prstDash val="solid"/>
            <a:round/>
            <a:headEnd len="sm" w="sm" type="none"/>
            <a:tailEnd len="sm" w="sm" type="none"/>
          </a:ln>
          <a:effectLst>
            <a:outerShdw blurRad="285750" rotWithShape="0" algn="bl" dir="3300000" dist="12382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47"/>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Virtualización con soporte de hardware: VT-d</a:t>
            </a:r>
            <a:endParaRPr/>
          </a:p>
        </p:txBody>
      </p:sp>
      <p:sp>
        <p:nvSpPr>
          <p:cNvPr id="556" name="Google Shape;556;p47"/>
          <p:cNvSpPr txBox="1"/>
          <p:nvPr>
            <p:ph idx="1" type="body"/>
          </p:nvPr>
        </p:nvSpPr>
        <p:spPr>
          <a:xfrm>
            <a:off x="311700" y="941433"/>
            <a:ext cx="8520600" cy="4555200"/>
          </a:xfrm>
          <a:prstGeom prst="rect">
            <a:avLst/>
          </a:prstGeom>
        </p:spPr>
        <p:txBody>
          <a:bodyPr anchorCtr="0" anchor="t" bIns="91425" lIns="91425" spcFirstLastPara="1" rIns="91425" wrap="square" tIns="91425">
            <a:noAutofit/>
          </a:bodyPr>
          <a:lstStyle/>
          <a:p>
            <a:pPr indent="0" lvl="0" marL="0" rtl="0" algn="just">
              <a:spcBef>
                <a:spcPts val="0"/>
              </a:spcBef>
              <a:spcAft>
                <a:spcPts val="0"/>
              </a:spcAft>
              <a:buNone/>
            </a:pPr>
            <a:r>
              <a:rPr lang="en"/>
              <a:t>Volvemos a los desafíos: </a:t>
            </a:r>
            <a:endParaRPr/>
          </a:p>
          <a:p>
            <a:pPr indent="-342900" lvl="0" marL="457200" rtl="0" algn="l">
              <a:lnSpc>
                <a:spcPct val="200000"/>
              </a:lnSpc>
              <a:spcBef>
                <a:spcPts val="1600"/>
              </a:spcBef>
              <a:spcAft>
                <a:spcPts val="0"/>
              </a:spcAft>
              <a:buSzPts val="1800"/>
              <a:buChar char="●"/>
            </a:pPr>
            <a:r>
              <a:rPr b="1" lang="en"/>
              <a:t>La Administración de la Memoria (</a:t>
            </a:r>
            <a:r>
              <a:rPr b="1" i="1" lang="en"/>
              <a:t>MMU).</a:t>
            </a:r>
            <a:endParaRPr b="1" i="1"/>
          </a:p>
          <a:p>
            <a:pPr indent="-342900" lvl="0" marL="457200" rtl="0" algn="l">
              <a:lnSpc>
                <a:spcPct val="200000"/>
              </a:lnSpc>
              <a:spcBef>
                <a:spcPts val="1000"/>
              </a:spcBef>
              <a:spcAft>
                <a:spcPts val="0"/>
              </a:spcAft>
              <a:buSzPts val="1800"/>
              <a:buChar char="●"/>
            </a:pPr>
            <a:r>
              <a:rPr b="1" lang="en"/>
              <a:t>El acceso </a:t>
            </a:r>
            <a:r>
              <a:rPr b="1" i="1" lang="en"/>
              <a:t>I/O</a:t>
            </a:r>
            <a:r>
              <a:rPr b="1" lang="en"/>
              <a:t> al hardware virtual.</a:t>
            </a:r>
            <a:endParaRPr b="1" i="1"/>
          </a:p>
          <a:p>
            <a:pPr indent="0" lvl="0" marL="0" rtl="0" algn="just">
              <a:spcBef>
                <a:spcPts val="1600"/>
              </a:spcBef>
              <a:spcAft>
                <a:spcPts val="1600"/>
              </a:spcAft>
              <a:buNone/>
            </a:pPr>
            <a:r>
              <a:t/>
            </a:r>
            <a:endParaRPr/>
          </a:p>
        </p:txBody>
      </p:sp>
      <p:sp>
        <p:nvSpPr>
          <p:cNvPr id="557" name="Google Shape;557;p47"/>
          <p:cNvSpPr txBox="1"/>
          <p:nvPr/>
        </p:nvSpPr>
        <p:spPr>
          <a:xfrm>
            <a:off x="213450" y="3033850"/>
            <a:ext cx="8717100" cy="25221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lnSpc>
                <a:spcPct val="150000"/>
              </a:lnSpc>
              <a:spcBef>
                <a:spcPts val="0"/>
              </a:spcBef>
              <a:spcAft>
                <a:spcPts val="0"/>
              </a:spcAft>
              <a:buClr>
                <a:schemeClr val="dk1"/>
              </a:buClr>
              <a:buSzPts val="1100"/>
              <a:buFont typeface="Arial"/>
              <a:buNone/>
            </a:pPr>
            <a:r>
              <a:rPr lang="en" sz="1800"/>
              <a:t>Esta extensión, que AMD denomina AMD-Vi e INTEL denomina VT-d hace foco en tres objetivos principales:</a:t>
            </a:r>
            <a:endParaRPr sz="1800"/>
          </a:p>
          <a:p>
            <a:pPr indent="0" lvl="0" marL="0" rtl="0" algn="l">
              <a:lnSpc>
                <a:spcPct val="150000"/>
              </a:lnSpc>
              <a:spcBef>
                <a:spcPts val="0"/>
              </a:spcBef>
              <a:spcAft>
                <a:spcPts val="0"/>
              </a:spcAft>
              <a:buClr>
                <a:schemeClr val="dk1"/>
              </a:buClr>
              <a:buSzPts val="1100"/>
              <a:buFont typeface="Arial"/>
              <a:buNone/>
            </a:pPr>
            <a:r>
              <a:t/>
            </a:r>
            <a:endParaRPr sz="1800"/>
          </a:p>
          <a:p>
            <a:pPr indent="-342900" lvl="0" marL="457200" rtl="0" algn="l">
              <a:lnSpc>
                <a:spcPct val="150000"/>
              </a:lnSpc>
              <a:spcBef>
                <a:spcPts val="0"/>
              </a:spcBef>
              <a:spcAft>
                <a:spcPts val="0"/>
              </a:spcAft>
              <a:buSzPts val="1800"/>
              <a:buChar char="●"/>
            </a:pPr>
            <a:r>
              <a:rPr lang="en" sz="1800"/>
              <a:t> Remapeo de DMA asistido por hardware.</a:t>
            </a:r>
            <a:endParaRPr sz="1800"/>
          </a:p>
          <a:p>
            <a:pPr indent="-342900" lvl="0" marL="457200" rtl="0" algn="l">
              <a:lnSpc>
                <a:spcPct val="150000"/>
              </a:lnSpc>
              <a:spcBef>
                <a:spcPts val="0"/>
              </a:spcBef>
              <a:spcAft>
                <a:spcPts val="0"/>
              </a:spcAft>
              <a:buSzPts val="1800"/>
              <a:buChar char="●"/>
            </a:pPr>
            <a:r>
              <a:rPr lang="en" sz="1800"/>
              <a:t> Asignación directa de dispositivos I/O a las </a:t>
            </a:r>
            <a:r>
              <a:rPr i="1" lang="en" sz="1800"/>
              <a:t>VM's.</a:t>
            </a:r>
            <a:endParaRPr i="1" sz="1800"/>
          </a:p>
          <a:p>
            <a:pPr indent="-342900" lvl="0" marL="457200" rtl="0" algn="l">
              <a:lnSpc>
                <a:spcPct val="150000"/>
              </a:lnSpc>
              <a:spcBef>
                <a:spcPts val="0"/>
              </a:spcBef>
              <a:spcAft>
                <a:spcPts val="0"/>
              </a:spcAft>
              <a:buSzPts val="1800"/>
              <a:buChar char="●"/>
            </a:pPr>
            <a:r>
              <a:rPr lang="en" sz="1800"/>
              <a:t> Remapeo y Routing de interrupciones.</a:t>
            </a:r>
            <a:endParaRPr sz="1800"/>
          </a:p>
          <a:p>
            <a:pPr indent="0" lvl="0" marL="0" rtl="0" algn="l">
              <a:spcBef>
                <a:spcPts val="0"/>
              </a:spcBef>
              <a:spcAft>
                <a:spcPts val="0"/>
              </a:spcAft>
              <a:buNone/>
            </a:pPr>
            <a:r>
              <a:t/>
            </a:r>
            <a:endParaRPr sz="1800"/>
          </a:p>
        </p:txBody>
      </p:sp>
      <p:pic>
        <p:nvPicPr>
          <p:cNvPr id="558" name="Google Shape;558;p47"/>
          <p:cNvPicPr preferRelativeResize="0"/>
          <p:nvPr/>
        </p:nvPicPr>
        <p:blipFill>
          <a:blip r:embed="rId3">
            <a:alphaModFix amt="80000"/>
          </a:blip>
          <a:stretch>
            <a:fillRect/>
          </a:stretch>
        </p:blipFill>
        <p:spPr>
          <a:xfrm>
            <a:off x="7928325" y="694673"/>
            <a:ext cx="897234" cy="1025217"/>
          </a:xfrm>
          <a:prstGeom prst="rect">
            <a:avLst/>
          </a:prstGeom>
          <a:noFill/>
          <a:ln>
            <a:noFill/>
          </a:ln>
        </p:spPr>
      </p:pic>
      <p:pic>
        <p:nvPicPr>
          <p:cNvPr id="559" name="Google Shape;559;p47"/>
          <p:cNvPicPr preferRelativeResize="0"/>
          <p:nvPr/>
        </p:nvPicPr>
        <p:blipFill>
          <a:blip r:embed="rId4">
            <a:alphaModFix/>
          </a:blip>
          <a:stretch>
            <a:fillRect/>
          </a:stretch>
        </p:blipFill>
        <p:spPr>
          <a:xfrm>
            <a:off x="8189466" y="734931"/>
            <a:ext cx="897234" cy="1025217"/>
          </a:xfrm>
          <a:prstGeom prst="rect">
            <a:avLst/>
          </a:prstGeom>
          <a:noFill/>
          <a:ln>
            <a:noFill/>
          </a:ln>
        </p:spPr>
      </p:pic>
      <p:pic>
        <p:nvPicPr>
          <p:cNvPr id="560" name="Google Shape;560;p47"/>
          <p:cNvPicPr preferRelativeResize="0"/>
          <p:nvPr/>
        </p:nvPicPr>
        <p:blipFill>
          <a:blip r:embed="rId5">
            <a:alphaModFix amt="60000"/>
          </a:blip>
          <a:stretch>
            <a:fillRect/>
          </a:stretch>
        </p:blipFill>
        <p:spPr>
          <a:xfrm>
            <a:off x="7182300" y="1544080"/>
            <a:ext cx="972419" cy="847720"/>
          </a:xfrm>
          <a:prstGeom prst="rect">
            <a:avLst/>
          </a:prstGeom>
          <a:noFill/>
          <a:ln>
            <a:noFill/>
          </a:ln>
        </p:spPr>
      </p:pic>
      <p:pic>
        <p:nvPicPr>
          <p:cNvPr id="561" name="Google Shape;561;p47"/>
          <p:cNvPicPr preferRelativeResize="0"/>
          <p:nvPr/>
        </p:nvPicPr>
        <p:blipFill>
          <a:blip r:embed="rId6">
            <a:alphaModFix amt="70000"/>
          </a:blip>
          <a:stretch>
            <a:fillRect/>
          </a:stretch>
        </p:blipFill>
        <p:spPr>
          <a:xfrm>
            <a:off x="8114281" y="1505125"/>
            <a:ext cx="972419" cy="847720"/>
          </a:xfrm>
          <a:prstGeom prst="rect">
            <a:avLst/>
          </a:prstGeom>
          <a:noFill/>
          <a:ln>
            <a:noFill/>
          </a:ln>
        </p:spPr>
      </p:pic>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65" name="Shape 565"/>
        <p:cNvGrpSpPr/>
        <p:nvPr/>
      </p:nvGrpSpPr>
      <p:grpSpPr>
        <a:xfrm>
          <a:off x="0" y="0"/>
          <a:ext cx="0" cy="0"/>
          <a:chOff x="0" y="0"/>
          <a:chExt cx="0" cy="0"/>
        </a:xfrm>
      </p:grpSpPr>
      <p:sp>
        <p:nvSpPr>
          <p:cNvPr id="566" name="Google Shape;566;p48"/>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Virtualización con soporte de hardware: VT-d</a:t>
            </a:r>
            <a:endParaRPr/>
          </a:p>
        </p:txBody>
      </p:sp>
      <p:sp>
        <p:nvSpPr>
          <p:cNvPr id="567" name="Google Shape;567;p48"/>
          <p:cNvSpPr txBox="1"/>
          <p:nvPr/>
        </p:nvSpPr>
        <p:spPr>
          <a:xfrm>
            <a:off x="2599700" y="6416275"/>
            <a:ext cx="3559200" cy="297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73763"/>
                </a:solidFill>
              </a:rPr>
              <a:t>Arquitectura de VT-d</a:t>
            </a:r>
            <a:endParaRPr b="1" sz="2400">
              <a:solidFill>
                <a:srgbClr val="073763"/>
              </a:solidFill>
            </a:endParaRPr>
          </a:p>
        </p:txBody>
      </p:sp>
      <p:pic>
        <p:nvPicPr>
          <p:cNvPr id="568" name="Google Shape;568;p48"/>
          <p:cNvPicPr preferRelativeResize="0"/>
          <p:nvPr/>
        </p:nvPicPr>
        <p:blipFill>
          <a:blip r:embed="rId3">
            <a:alphaModFix amt="80000"/>
          </a:blip>
          <a:stretch>
            <a:fillRect/>
          </a:stretch>
        </p:blipFill>
        <p:spPr>
          <a:xfrm>
            <a:off x="7928325" y="694673"/>
            <a:ext cx="897234" cy="1025217"/>
          </a:xfrm>
          <a:prstGeom prst="rect">
            <a:avLst/>
          </a:prstGeom>
          <a:noFill/>
          <a:ln>
            <a:noFill/>
          </a:ln>
        </p:spPr>
      </p:pic>
      <p:pic>
        <p:nvPicPr>
          <p:cNvPr id="569" name="Google Shape;569;p48"/>
          <p:cNvPicPr preferRelativeResize="0"/>
          <p:nvPr/>
        </p:nvPicPr>
        <p:blipFill>
          <a:blip r:embed="rId4">
            <a:alphaModFix/>
          </a:blip>
          <a:stretch>
            <a:fillRect/>
          </a:stretch>
        </p:blipFill>
        <p:spPr>
          <a:xfrm>
            <a:off x="8189466" y="734931"/>
            <a:ext cx="897234" cy="1025217"/>
          </a:xfrm>
          <a:prstGeom prst="rect">
            <a:avLst/>
          </a:prstGeom>
          <a:noFill/>
          <a:ln>
            <a:noFill/>
          </a:ln>
        </p:spPr>
      </p:pic>
      <p:pic>
        <p:nvPicPr>
          <p:cNvPr id="570" name="Google Shape;570;p48"/>
          <p:cNvPicPr preferRelativeResize="0"/>
          <p:nvPr/>
        </p:nvPicPr>
        <p:blipFill>
          <a:blip r:embed="rId5">
            <a:alphaModFix amt="60000"/>
          </a:blip>
          <a:stretch>
            <a:fillRect/>
          </a:stretch>
        </p:blipFill>
        <p:spPr>
          <a:xfrm>
            <a:off x="7182300" y="1544080"/>
            <a:ext cx="972419" cy="847720"/>
          </a:xfrm>
          <a:prstGeom prst="rect">
            <a:avLst/>
          </a:prstGeom>
          <a:noFill/>
          <a:ln>
            <a:noFill/>
          </a:ln>
        </p:spPr>
      </p:pic>
      <p:pic>
        <p:nvPicPr>
          <p:cNvPr id="571" name="Google Shape;571;p48"/>
          <p:cNvPicPr preferRelativeResize="0"/>
          <p:nvPr/>
        </p:nvPicPr>
        <p:blipFill>
          <a:blip r:embed="rId6">
            <a:alphaModFix amt="70000"/>
          </a:blip>
          <a:stretch>
            <a:fillRect/>
          </a:stretch>
        </p:blipFill>
        <p:spPr>
          <a:xfrm>
            <a:off x="8114281" y="1505125"/>
            <a:ext cx="972419" cy="847720"/>
          </a:xfrm>
          <a:prstGeom prst="rect">
            <a:avLst/>
          </a:prstGeom>
          <a:noFill/>
          <a:ln>
            <a:noFill/>
          </a:ln>
        </p:spPr>
      </p:pic>
      <p:sp>
        <p:nvSpPr>
          <p:cNvPr id="572" name="Google Shape;572;p48"/>
          <p:cNvSpPr/>
          <p:nvPr/>
        </p:nvSpPr>
        <p:spPr>
          <a:xfrm>
            <a:off x="1495725" y="2476600"/>
            <a:ext cx="3457500" cy="1808100"/>
          </a:xfrm>
          <a:prstGeom prst="bevel">
            <a:avLst>
              <a:gd fmla="val 6481" name="adj"/>
            </a:avLst>
          </a:prstGeom>
          <a:solidFill>
            <a:srgbClr val="3D85C6"/>
          </a:solidFill>
          <a:ln cap="flat" cmpd="sng" w="9525">
            <a:solidFill>
              <a:schemeClr val="dk2"/>
            </a:solidFill>
            <a:prstDash val="solid"/>
            <a:round/>
            <a:headEnd len="sm" w="sm" type="none"/>
            <a:tailEnd len="sm" w="sm" type="none"/>
          </a:ln>
          <a:effectLst>
            <a:outerShdw blurRad="314325" rotWithShape="0" algn="bl" dist="142875">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North Bridge</a:t>
            </a:r>
            <a:endParaRPr sz="1800">
              <a:solidFill>
                <a:schemeClr val="lt1"/>
              </a:solidFill>
              <a:latin typeface="Bree Serif"/>
              <a:ea typeface="Bree Serif"/>
              <a:cs typeface="Bree Serif"/>
              <a:sym typeface="Bree Serif"/>
            </a:endParaRPr>
          </a:p>
        </p:txBody>
      </p:sp>
      <p:sp>
        <p:nvSpPr>
          <p:cNvPr id="573" name="Google Shape;573;p48"/>
          <p:cNvSpPr/>
          <p:nvPr/>
        </p:nvSpPr>
        <p:spPr>
          <a:xfrm>
            <a:off x="2286425" y="944825"/>
            <a:ext cx="897300" cy="678900"/>
          </a:xfrm>
          <a:prstGeom prst="bevel">
            <a:avLst>
              <a:gd fmla="val 12500" name="adj"/>
            </a:avLst>
          </a:prstGeom>
          <a:solidFill>
            <a:srgbClr val="6AA84F"/>
          </a:solidFill>
          <a:ln cap="flat" cmpd="sng" w="9525">
            <a:solidFill>
              <a:schemeClr val="dk2"/>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CPU</a:t>
            </a:r>
            <a:endParaRPr sz="1800">
              <a:solidFill>
                <a:srgbClr val="FFFFFF"/>
              </a:solidFill>
              <a:latin typeface="Bree Serif"/>
              <a:ea typeface="Bree Serif"/>
              <a:cs typeface="Bree Serif"/>
              <a:sym typeface="Bree Serif"/>
            </a:endParaRPr>
          </a:p>
        </p:txBody>
      </p:sp>
      <p:sp>
        <p:nvSpPr>
          <p:cNvPr id="574" name="Google Shape;574;p48"/>
          <p:cNvSpPr/>
          <p:nvPr/>
        </p:nvSpPr>
        <p:spPr>
          <a:xfrm>
            <a:off x="4471575" y="5126625"/>
            <a:ext cx="1846800" cy="1088400"/>
          </a:xfrm>
          <a:prstGeom prst="bevel">
            <a:avLst>
              <a:gd fmla="val 6858" name="adj"/>
            </a:avLst>
          </a:prstGeom>
          <a:solidFill>
            <a:srgbClr val="351C75"/>
          </a:solidFill>
          <a:ln cap="flat" cmpd="sng" w="9525">
            <a:solidFill>
              <a:schemeClr val="dk2"/>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South </a:t>
            </a:r>
            <a:endParaRPr sz="1800">
              <a:solidFill>
                <a:srgbClr val="FFFFFF"/>
              </a:solidFill>
              <a:latin typeface="Bree Serif"/>
              <a:ea typeface="Bree Serif"/>
              <a:cs typeface="Bree Serif"/>
              <a:sym typeface="Bree Serif"/>
            </a:endParaRPr>
          </a:p>
          <a:p>
            <a:pPr indent="0" lvl="0" marL="0" rtl="0" algn="ctr">
              <a:spcBef>
                <a:spcPts val="0"/>
              </a:spcBef>
              <a:spcAft>
                <a:spcPts val="0"/>
              </a:spcAft>
              <a:buNone/>
            </a:pPr>
            <a:r>
              <a:rPr lang="en" sz="1800">
                <a:solidFill>
                  <a:srgbClr val="FFFFFF"/>
                </a:solidFill>
                <a:latin typeface="Bree Serif"/>
                <a:ea typeface="Bree Serif"/>
                <a:cs typeface="Bree Serif"/>
                <a:sym typeface="Bree Serif"/>
              </a:rPr>
              <a:t>Bridge</a:t>
            </a:r>
            <a:endParaRPr sz="1800">
              <a:solidFill>
                <a:srgbClr val="FFFFFF"/>
              </a:solidFill>
              <a:latin typeface="Bree Serif"/>
              <a:ea typeface="Bree Serif"/>
              <a:cs typeface="Bree Serif"/>
              <a:sym typeface="Bree Serif"/>
            </a:endParaRPr>
          </a:p>
        </p:txBody>
      </p:sp>
      <p:sp>
        <p:nvSpPr>
          <p:cNvPr id="575" name="Google Shape;575;p48"/>
          <p:cNvSpPr/>
          <p:nvPr/>
        </p:nvSpPr>
        <p:spPr>
          <a:xfrm>
            <a:off x="5801475" y="3041200"/>
            <a:ext cx="1846800" cy="678900"/>
          </a:xfrm>
          <a:prstGeom prst="bevel">
            <a:avLst>
              <a:gd fmla="val 12500" name="adj"/>
            </a:avLst>
          </a:prstGeom>
          <a:solidFill>
            <a:srgbClr val="A64D79"/>
          </a:solidFill>
          <a:ln cap="flat" cmpd="sng" w="9525">
            <a:solidFill>
              <a:schemeClr val="dk2"/>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1800">
                <a:solidFill>
                  <a:srgbClr val="FFFFFF"/>
                </a:solidFill>
                <a:latin typeface="Bree Serif"/>
                <a:ea typeface="Bree Serif"/>
                <a:cs typeface="Bree Serif"/>
                <a:sym typeface="Bree Serif"/>
              </a:rPr>
              <a:t> </a:t>
            </a:r>
            <a:r>
              <a:rPr lang="en" sz="1800">
                <a:solidFill>
                  <a:srgbClr val="FFFFFF"/>
                </a:solidFill>
                <a:latin typeface="Bree Serif"/>
                <a:ea typeface="Bree Serif"/>
                <a:cs typeface="Bree Serif"/>
                <a:sym typeface="Bree Serif"/>
              </a:rPr>
              <a:t>DRAM</a:t>
            </a:r>
            <a:endParaRPr sz="1800">
              <a:solidFill>
                <a:srgbClr val="FFFFFF"/>
              </a:solidFill>
              <a:latin typeface="Bree Serif"/>
              <a:ea typeface="Bree Serif"/>
              <a:cs typeface="Bree Serif"/>
              <a:sym typeface="Bree Serif"/>
            </a:endParaRPr>
          </a:p>
        </p:txBody>
      </p:sp>
      <p:sp>
        <p:nvSpPr>
          <p:cNvPr id="576" name="Google Shape;576;p48"/>
          <p:cNvSpPr/>
          <p:nvPr/>
        </p:nvSpPr>
        <p:spPr>
          <a:xfrm>
            <a:off x="3269475" y="944813"/>
            <a:ext cx="897300" cy="678900"/>
          </a:xfrm>
          <a:prstGeom prst="bevel">
            <a:avLst>
              <a:gd fmla="val 12500" name="adj"/>
            </a:avLst>
          </a:prstGeom>
          <a:solidFill>
            <a:srgbClr val="6AA84F"/>
          </a:solidFill>
          <a:ln cap="flat" cmpd="sng" w="9525">
            <a:solidFill>
              <a:schemeClr val="dk2"/>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CPU</a:t>
            </a:r>
            <a:endParaRPr sz="1800">
              <a:solidFill>
                <a:srgbClr val="FFFFFF"/>
              </a:solidFill>
              <a:latin typeface="Bree Serif"/>
              <a:ea typeface="Bree Serif"/>
              <a:cs typeface="Bree Serif"/>
              <a:sym typeface="Bree Serif"/>
            </a:endParaRPr>
          </a:p>
        </p:txBody>
      </p:sp>
      <p:sp>
        <p:nvSpPr>
          <p:cNvPr id="577" name="Google Shape;577;p48"/>
          <p:cNvSpPr/>
          <p:nvPr/>
        </p:nvSpPr>
        <p:spPr>
          <a:xfrm>
            <a:off x="2980725" y="1623725"/>
            <a:ext cx="487500" cy="847800"/>
          </a:xfrm>
          <a:prstGeom prst="upDownArrow">
            <a:avLst>
              <a:gd fmla="val 50000" name="adj1"/>
              <a:gd fmla="val 50000" name="adj2"/>
            </a:avLst>
          </a:prstGeom>
          <a:solidFill>
            <a:schemeClr val="lt2"/>
          </a:solidFill>
          <a:ln cap="flat" cmpd="sng" w="19050">
            <a:solidFill>
              <a:srgbClr val="000000"/>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48"/>
          <p:cNvSpPr txBox="1"/>
          <p:nvPr/>
        </p:nvSpPr>
        <p:spPr>
          <a:xfrm>
            <a:off x="1797450" y="1699925"/>
            <a:ext cx="1368600" cy="627000"/>
          </a:xfrm>
          <a:prstGeom prst="rect">
            <a:avLst/>
          </a:prstGeom>
          <a:noFill/>
          <a:ln>
            <a:noFill/>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Bree Serif"/>
                <a:ea typeface="Bree Serif"/>
                <a:cs typeface="Bree Serif"/>
                <a:sym typeface="Bree Serif"/>
              </a:rPr>
              <a:t>Bus de Sistema</a:t>
            </a:r>
            <a:endParaRPr/>
          </a:p>
        </p:txBody>
      </p:sp>
      <p:sp>
        <p:nvSpPr>
          <p:cNvPr id="579" name="Google Shape;579;p48"/>
          <p:cNvSpPr/>
          <p:nvPr/>
        </p:nvSpPr>
        <p:spPr>
          <a:xfrm>
            <a:off x="1606300" y="3131925"/>
            <a:ext cx="3219300" cy="438900"/>
          </a:xfrm>
          <a:prstGeom prst="rect">
            <a:avLst/>
          </a:prstGeom>
          <a:solidFill>
            <a:srgbClr val="FF9900"/>
          </a:solidFill>
          <a:ln cap="flat" cmpd="sng" w="9525">
            <a:solidFill>
              <a:schemeClr val="dk2"/>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sz="1800">
                <a:solidFill>
                  <a:schemeClr val="lt1"/>
                </a:solidFill>
                <a:latin typeface="Bree Serif"/>
                <a:ea typeface="Bree Serif"/>
                <a:cs typeface="Bree Serif"/>
                <a:sym typeface="Bree Serif"/>
              </a:rPr>
              <a:t>VT-d</a:t>
            </a:r>
            <a:endParaRPr sz="1800">
              <a:solidFill>
                <a:schemeClr val="lt1"/>
              </a:solidFill>
              <a:latin typeface="Bree Serif"/>
              <a:ea typeface="Bree Serif"/>
              <a:cs typeface="Bree Serif"/>
              <a:sym typeface="Bree Serif"/>
            </a:endParaRPr>
          </a:p>
        </p:txBody>
      </p:sp>
      <p:sp>
        <p:nvSpPr>
          <p:cNvPr id="580" name="Google Shape;580;p48"/>
          <p:cNvSpPr/>
          <p:nvPr/>
        </p:nvSpPr>
        <p:spPr>
          <a:xfrm>
            <a:off x="1606300" y="3570825"/>
            <a:ext cx="1049100" cy="578100"/>
          </a:xfrm>
          <a:prstGeom prst="rect">
            <a:avLst/>
          </a:prstGeom>
          <a:solidFill>
            <a:srgbClr val="3D85C6"/>
          </a:solidFill>
          <a:ln cap="flat" cmpd="sng" w="19050">
            <a:solidFill>
              <a:srgbClr val="FF9900"/>
            </a:solidFill>
            <a:prstDash val="solid"/>
            <a:round/>
            <a:headEnd len="sm" w="sm" type="none"/>
            <a:tailEnd len="sm" w="sm" type="none"/>
          </a:ln>
          <a:effectLst>
            <a:outerShdw blurRad="314325" rotWithShape="0" algn="bl" dist="142875">
              <a:srgbClr val="000000">
                <a:alpha val="50000"/>
              </a:srgbClr>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lt1"/>
                </a:solidFill>
                <a:latin typeface="Bree Serif"/>
                <a:ea typeface="Bree Serif"/>
                <a:cs typeface="Bree Serif"/>
                <a:sym typeface="Bree Serif"/>
              </a:rPr>
              <a:t>Dispositivos Integrados</a:t>
            </a:r>
            <a:endParaRPr sz="1200">
              <a:solidFill>
                <a:schemeClr val="lt1"/>
              </a:solidFill>
              <a:latin typeface="Bree Serif"/>
              <a:ea typeface="Bree Serif"/>
              <a:cs typeface="Bree Serif"/>
              <a:sym typeface="Bree Serif"/>
            </a:endParaRPr>
          </a:p>
        </p:txBody>
      </p:sp>
      <p:sp>
        <p:nvSpPr>
          <p:cNvPr id="581" name="Google Shape;581;p48"/>
          <p:cNvSpPr/>
          <p:nvPr/>
        </p:nvSpPr>
        <p:spPr>
          <a:xfrm>
            <a:off x="2655400" y="3570825"/>
            <a:ext cx="1511400" cy="578100"/>
          </a:xfrm>
          <a:prstGeom prst="rect">
            <a:avLst/>
          </a:prstGeom>
          <a:solidFill>
            <a:srgbClr val="3D85C6"/>
          </a:solidFill>
          <a:ln cap="flat" cmpd="sng" w="19050">
            <a:solidFill>
              <a:srgbClr val="FF9900"/>
            </a:solidFill>
            <a:prstDash val="solid"/>
            <a:round/>
            <a:headEnd len="sm" w="sm" type="none"/>
            <a:tailEnd len="sm" w="sm" type="none"/>
          </a:ln>
          <a:effectLst>
            <a:outerShdw blurRad="314325" rotWithShape="0" algn="bl" dist="142875">
              <a:srgbClr val="000000">
                <a:alpha val="50000"/>
              </a:srgbClr>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lt1"/>
                </a:solidFill>
                <a:latin typeface="Bree Serif"/>
                <a:ea typeface="Bree Serif"/>
                <a:cs typeface="Bree Serif"/>
                <a:sym typeface="Bree Serif"/>
              </a:rPr>
              <a:t>PCIe* Root</a:t>
            </a:r>
            <a:endParaRPr>
              <a:solidFill>
                <a:schemeClr val="lt1"/>
              </a:solidFill>
              <a:latin typeface="Bree Serif"/>
              <a:ea typeface="Bree Serif"/>
              <a:cs typeface="Bree Serif"/>
              <a:sym typeface="Bree Serif"/>
            </a:endParaRPr>
          </a:p>
          <a:p>
            <a:pPr indent="0" lvl="0" marL="0" marR="0" rtl="0" algn="ctr">
              <a:lnSpc>
                <a:spcPct val="100000"/>
              </a:lnSpc>
              <a:spcBef>
                <a:spcPts val="0"/>
              </a:spcBef>
              <a:spcAft>
                <a:spcPts val="0"/>
              </a:spcAft>
              <a:buNone/>
            </a:pPr>
            <a:r>
              <a:rPr lang="en">
                <a:solidFill>
                  <a:schemeClr val="lt1"/>
                </a:solidFill>
                <a:latin typeface="Bree Serif"/>
                <a:ea typeface="Bree Serif"/>
                <a:cs typeface="Bree Serif"/>
                <a:sym typeface="Bree Serif"/>
              </a:rPr>
              <a:t>Ports</a:t>
            </a:r>
            <a:endParaRPr>
              <a:solidFill>
                <a:schemeClr val="lt1"/>
              </a:solidFill>
              <a:latin typeface="Bree Serif"/>
              <a:ea typeface="Bree Serif"/>
              <a:cs typeface="Bree Serif"/>
              <a:sym typeface="Bree Serif"/>
            </a:endParaRPr>
          </a:p>
        </p:txBody>
      </p:sp>
      <p:sp>
        <p:nvSpPr>
          <p:cNvPr id="582" name="Google Shape;582;p48"/>
          <p:cNvSpPr/>
          <p:nvPr/>
        </p:nvSpPr>
        <p:spPr>
          <a:xfrm rot="5400000">
            <a:off x="5133825" y="2946825"/>
            <a:ext cx="487500" cy="847800"/>
          </a:xfrm>
          <a:prstGeom prst="upDownArrow">
            <a:avLst>
              <a:gd fmla="val 50000" name="adj1"/>
              <a:gd fmla="val 50000" name="adj2"/>
            </a:avLst>
          </a:prstGeom>
          <a:solidFill>
            <a:schemeClr val="lt2"/>
          </a:solidFill>
          <a:ln cap="flat" cmpd="sng" w="19050">
            <a:solidFill>
              <a:srgbClr val="000000"/>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48"/>
          <p:cNvSpPr/>
          <p:nvPr/>
        </p:nvSpPr>
        <p:spPr>
          <a:xfrm>
            <a:off x="4389975" y="4284700"/>
            <a:ext cx="487500" cy="847800"/>
          </a:xfrm>
          <a:prstGeom prst="upDownArrow">
            <a:avLst>
              <a:gd fmla="val 50000" name="adj1"/>
              <a:gd fmla="val 50000" name="adj2"/>
            </a:avLst>
          </a:prstGeom>
          <a:solidFill>
            <a:schemeClr val="lt2"/>
          </a:solidFill>
          <a:ln cap="flat" cmpd="sng" w="19050">
            <a:solidFill>
              <a:srgbClr val="000000"/>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48"/>
          <p:cNvSpPr/>
          <p:nvPr/>
        </p:nvSpPr>
        <p:spPr>
          <a:xfrm rot="5400000">
            <a:off x="6591075" y="5246925"/>
            <a:ext cx="302400" cy="847800"/>
          </a:xfrm>
          <a:prstGeom prst="upDownArrow">
            <a:avLst>
              <a:gd fmla="val 50000" name="adj1"/>
              <a:gd fmla="val 50000" name="adj2"/>
            </a:avLst>
          </a:prstGeom>
          <a:solidFill>
            <a:srgbClr val="8E7CC3"/>
          </a:solidFill>
          <a:ln cap="flat" cmpd="sng" w="19050">
            <a:solidFill>
              <a:srgbClr val="000000"/>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48"/>
          <p:cNvSpPr/>
          <p:nvPr/>
        </p:nvSpPr>
        <p:spPr>
          <a:xfrm rot="5400000">
            <a:off x="6591075" y="5650025"/>
            <a:ext cx="302400" cy="847800"/>
          </a:xfrm>
          <a:prstGeom prst="upDownArrow">
            <a:avLst>
              <a:gd fmla="val 50000" name="adj1"/>
              <a:gd fmla="val 50000" name="adj2"/>
            </a:avLst>
          </a:prstGeom>
          <a:solidFill>
            <a:srgbClr val="8E7CC3"/>
          </a:solidFill>
          <a:ln cap="flat" cmpd="sng" w="19050">
            <a:solidFill>
              <a:srgbClr val="000000"/>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48"/>
          <p:cNvSpPr/>
          <p:nvPr/>
        </p:nvSpPr>
        <p:spPr>
          <a:xfrm rot="5400000">
            <a:off x="6591075" y="4868325"/>
            <a:ext cx="302400" cy="847800"/>
          </a:xfrm>
          <a:prstGeom prst="upDownArrow">
            <a:avLst>
              <a:gd fmla="val 50000" name="adj1"/>
              <a:gd fmla="val 50000" name="adj2"/>
            </a:avLst>
          </a:prstGeom>
          <a:solidFill>
            <a:srgbClr val="8E7CC3"/>
          </a:solidFill>
          <a:ln cap="flat" cmpd="sng" w="19050">
            <a:solidFill>
              <a:srgbClr val="000000"/>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48"/>
          <p:cNvSpPr txBox="1"/>
          <p:nvPr/>
        </p:nvSpPr>
        <p:spPr>
          <a:xfrm>
            <a:off x="7230950" y="5220825"/>
            <a:ext cx="1598100" cy="1025100"/>
          </a:xfrm>
          <a:prstGeom prst="rect">
            <a:avLst/>
          </a:prstGeom>
          <a:noFill/>
          <a:ln>
            <a:noFill/>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Bree Serif"/>
                <a:ea typeface="Bree Serif"/>
                <a:cs typeface="Bree Serif"/>
                <a:sym typeface="Bree Serif"/>
              </a:rPr>
              <a:t>PCI,</a:t>
            </a:r>
            <a:endParaRPr sz="1800">
              <a:latin typeface="Bree Serif"/>
              <a:ea typeface="Bree Serif"/>
              <a:cs typeface="Bree Serif"/>
              <a:sym typeface="Bree Serif"/>
            </a:endParaRPr>
          </a:p>
          <a:p>
            <a:pPr indent="0" lvl="0" marL="0" rtl="0" algn="ctr">
              <a:spcBef>
                <a:spcPts val="0"/>
              </a:spcBef>
              <a:spcAft>
                <a:spcPts val="0"/>
              </a:spcAft>
              <a:buNone/>
            </a:pPr>
            <a:r>
              <a:rPr lang="en" sz="1800">
                <a:latin typeface="Bree Serif"/>
                <a:ea typeface="Bree Serif"/>
                <a:cs typeface="Bree Serif"/>
                <a:sym typeface="Bree Serif"/>
              </a:rPr>
              <a:t>Dispositivos </a:t>
            </a:r>
            <a:r>
              <a:rPr i="1" lang="en" sz="1800">
                <a:latin typeface="Bree Serif"/>
                <a:ea typeface="Bree Serif"/>
                <a:cs typeface="Bree Serif"/>
                <a:sym typeface="Bree Serif"/>
              </a:rPr>
              <a:t>Legacy </a:t>
            </a:r>
            <a:endParaRPr i="1" sz="1800">
              <a:latin typeface="Bree Serif"/>
              <a:ea typeface="Bree Serif"/>
              <a:cs typeface="Bree Serif"/>
              <a:sym typeface="Bree Serif"/>
            </a:endParaRPr>
          </a:p>
        </p:txBody>
      </p:sp>
      <p:sp>
        <p:nvSpPr>
          <p:cNvPr id="588" name="Google Shape;588;p48"/>
          <p:cNvSpPr/>
          <p:nvPr/>
        </p:nvSpPr>
        <p:spPr>
          <a:xfrm>
            <a:off x="3811400" y="4284700"/>
            <a:ext cx="302400" cy="847800"/>
          </a:xfrm>
          <a:prstGeom prst="upDownArrow">
            <a:avLst>
              <a:gd fmla="val 50000" name="adj1"/>
              <a:gd fmla="val 50000" name="adj2"/>
            </a:avLst>
          </a:prstGeom>
          <a:solidFill>
            <a:srgbClr val="9FC5E8"/>
          </a:solidFill>
          <a:ln cap="flat" cmpd="sng" w="19050">
            <a:solidFill>
              <a:srgbClr val="000000"/>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48"/>
          <p:cNvSpPr/>
          <p:nvPr/>
        </p:nvSpPr>
        <p:spPr>
          <a:xfrm>
            <a:off x="3468225" y="4284700"/>
            <a:ext cx="302400" cy="847800"/>
          </a:xfrm>
          <a:prstGeom prst="upDownArrow">
            <a:avLst>
              <a:gd fmla="val 50000" name="adj1"/>
              <a:gd fmla="val 50000" name="adj2"/>
            </a:avLst>
          </a:prstGeom>
          <a:solidFill>
            <a:srgbClr val="9FC5E8"/>
          </a:solidFill>
          <a:ln cap="flat" cmpd="sng" w="19050">
            <a:solidFill>
              <a:srgbClr val="000000"/>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48"/>
          <p:cNvSpPr/>
          <p:nvPr/>
        </p:nvSpPr>
        <p:spPr>
          <a:xfrm>
            <a:off x="3125050" y="4289775"/>
            <a:ext cx="302400" cy="847800"/>
          </a:xfrm>
          <a:prstGeom prst="upDownArrow">
            <a:avLst>
              <a:gd fmla="val 50000" name="adj1"/>
              <a:gd fmla="val 50000" name="adj2"/>
            </a:avLst>
          </a:prstGeom>
          <a:solidFill>
            <a:srgbClr val="9FC5E8"/>
          </a:solidFill>
          <a:ln cap="flat" cmpd="sng" w="19050">
            <a:solidFill>
              <a:srgbClr val="000000"/>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48"/>
          <p:cNvSpPr/>
          <p:nvPr/>
        </p:nvSpPr>
        <p:spPr>
          <a:xfrm>
            <a:off x="2781875" y="4289775"/>
            <a:ext cx="302400" cy="847800"/>
          </a:xfrm>
          <a:prstGeom prst="upDownArrow">
            <a:avLst>
              <a:gd fmla="val 50000" name="adj1"/>
              <a:gd fmla="val 50000" name="adj2"/>
            </a:avLst>
          </a:prstGeom>
          <a:solidFill>
            <a:srgbClr val="9FC5E8"/>
          </a:solidFill>
          <a:ln cap="flat" cmpd="sng" w="19050">
            <a:solidFill>
              <a:srgbClr val="000000"/>
            </a:solidFill>
            <a:prstDash val="solid"/>
            <a:round/>
            <a:headEnd len="sm" w="sm" type="none"/>
            <a:tailEnd len="sm" w="sm" type="none"/>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48"/>
          <p:cNvSpPr txBox="1"/>
          <p:nvPr/>
        </p:nvSpPr>
        <p:spPr>
          <a:xfrm>
            <a:off x="2612050" y="5018175"/>
            <a:ext cx="1598100" cy="763500"/>
          </a:xfrm>
          <a:prstGeom prst="rect">
            <a:avLst/>
          </a:prstGeom>
          <a:noFill/>
          <a:ln>
            <a:noFill/>
          </a:ln>
          <a:effectLst>
            <a:outerShdw blurRad="314325" rotWithShape="0" algn="bl"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Bree Serif"/>
                <a:ea typeface="Bree Serif"/>
                <a:cs typeface="Bree Serif"/>
                <a:sym typeface="Bree Serif"/>
              </a:rPr>
              <a:t>Dispositivos </a:t>
            </a:r>
            <a:endParaRPr sz="1800">
              <a:latin typeface="Bree Serif"/>
              <a:ea typeface="Bree Serif"/>
              <a:cs typeface="Bree Serif"/>
              <a:sym typeface="Bree Serif"/>
            </a:endParaRPr>
          </a:p>
          <a:p>
            <a:pPr indent="0" lvl="0" marL="0" rtl="0" algn="ctr">
              <a:spcBef>
                <a:spcPts val="0"/>
              </a:spcBef>
              <a:spcAft>
                <a:spcPts val="0"/>
              </a:spcAft>
              <a:buNone/>
            </a:pPr>
            <a:r>
              <a:rPr lang="en" sz="1800">
                <a:latin typeface="Bree Serif"/>
                <a:ea typeface="Bree Serif"/>
                <a:cs typeface="Bree Serif"/>
                <a:sym typeface="Bree Serif"/>
              </a:rPr>
              <a:t>PCI Express</a:t>
            </a:r>
            <a:endParaRPr sz="1800">
              <a:latin typeface="Bree Serif"/>
              <a:ea typeface="Bree Serif"/>
              <a:cs typeface="Bree Serif"/>
              <a:sym typeface="Bree Serif"/>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596" name="Shape 596"/>
        <p:cNvGrpSpPr/>
        <p:nvPr/>
      </p:nvGrpSpPr>
      <p:grpSpPr>
        <a:xfrm>
          <a:off x="0" y="0"/>
          <a:ext cx="0" cy="0"/>
          <a:chOff x="0" y="0"/>
          <a:chExt cx="0" cy="0"/>
        </a:xfrm>
      </p:grpSpPr>
      <p:sp>
        <p:nvSpPr>
          <p:cNvPr id="597" name="Google Shape;597;p49"/>
          <p:cNvSpPr txBox="1"/>
          <p:nvPr>
            <p:ph type="title"/>
          </p:nvPr>
        </p:nvSpPr>
        <p:spPr>
          <a:xfrm>
            <a:off x="0" y="62179"/>
            <a:ext cx="8520600" cy="763500"/>
          </a:xfrm>
          <a:prstGeom prst="rect">
            <a:avLst/>
          </a:prstGeom>
          <a:effectLst>
            <a:outerShdw blurRad="271463" rotWithShape="0" algn="bl" dist="1333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t>VT-d: DMA Remapping</a:t>
            </a:r>
            <a:endParaRPr/>
          </a:p>
        </p:txBody>
      </p:sp>
      <p:pic>
        <p:nvPicPr>
          <p:cNvPr id="598" name="Google Shape;598;p49"/>
          <p:cNvPicPr preferRelativeResize="0"/>
          <p:nvPr/>
        </p:nvPicPr>
        <p:blipFill>
          <a:blip r:embed="rId3">
            <a:alphaModFix amt="80000"/>
          </a:blip>
          <a:stretch>
            <a:fillRect/>
          </a:stretch>
        </p:blipFill>
        <p:spPr>
          <a:xfrm>
            <a:off x="7928325" y="694673"/>
            <a:ext cx="897234" cy="1025217"/>
          </a:xfrm>
          <a:prstGeom prst="rect">
            <a:avLst/>
          </a:prstGeom>
          <a:noFill/>
          <a:ln>
            <a:noFill/>
          </a:ln>
        </p:spPr>
      </p:pic>
      <p:pic>
        <p:nvPicPr>
          <p:cNvPr id="599" name="Google Shape;599;p49"/>
          <p:cNvPicPr preferRelativeResize="0"/>
          <p:nvPr/>
        </p:nvPicPr>
        <p:blipFill>
          <a:blip r:embed="rId4">
            <a:alphaModFix/>
          </a:blip>
          <a:stretch>
            <a:fillRect/>
          </a:stretch>
        </p:blipFill>
        <p:spPr>
          <a:xfrm>
            <a:off x="8189466" y="734931"/>
            <a:ext cx="897234" cy="1025217"/>
          </a:xfrm>
          <a:prstGeom prst="rect">
            <a:avLst/>
          </a:prstGeom>
          <a:noFill/>
          <a:ln>
            <a:noFill/>
          </a:ln>
        </p:spPr>
      </p:pic>
      <p:pic>
        <p:nvPicPr>
          <p:cNvPr id="600" name="Google Shape;600;p49"/>
          <p:cNvPicPr preferRelativeResize="0"/>
          <p:nvPr/>
        </p:nvPicPr>
        <p:blipFill>
          <a:blip r:embed="rId5">
            <a:alphaModFix amt="60000"/>
          </a:blip>
          <a:stretch>
            <a:fillRect/>
          </a:stretch>
        </p:blipFill>
        <p:spPr>
          <a:xfrm>
            <a:off x="8043800" y="1495292"/>
            <a:ext cx="972419" cy="847720"/>
          </a:xfrm>
          <a:prstGeom prst="rect">
            <a:avLst/>
          </a:prstGeom>
          <a:noFill/>
          <a:ln>
            <a:noFill/>
          </a:ln>
        </p:spPr>
      </p:pic>
      <p:pic>
        <p:nvPicPr>
          <p:cNvPr id="601" name="Google Shape;601;p49"/>
          <p:cNvPicPr preferRelativeResize="0"/>
          <p:nvPr/>
        </p:nvPicPr>
        <p:blipFill>
          <a:blip r:embed="rId6">
            <a:alphaModFix amt="70000"/>
          </a:blip>
          <a:stretch>
            <a:fillRect/>
          </a:stretch>
        </p:blipFill>
        <p:spPr>
          <a:xfrm>
            <a:off x="6289145" y="3496049"/>
            <a:ext cx="1288000" cy="1167012"/>
          </a:xfrm>
          <a:prstGeom prst="rect">
            <a:avLst/>
          </a:prstGeom>
          <a:noFill/>
          <a:ln>
            <a:noFill/>
          </a:ln>
          <a:effectLst>
            <a:outerShdw blurRad="271463" rotWithShape="0" algn="bl" dist="133350">
              <a:srgbClr val="000000">
                <a:alpha val="50000"/>
              </a:srgbClr>
            </a:outerShdw>
          </a:effectLst>
        </p:spPr>
      </p:pic>
      <p:sp>
        <p:nvSpPr>
          <p:cNvPr id="602" name="Google Shape;602;p49"/>
          <p:cNvSpPr/>
          <p:nvPr/>
        </p:nvSpPr>
        <p:spPr>
          <a:xfrm>
            <a:off x="861756" y="957250"/>
            <a:ext cx="1740000" cy="1290300"/>
          </a:xfrm>
          <a:prstGeom prst="bevel">
            <a:avLst>
              <a:gd fmla="val 6481" name="adj"/>
            </a:avLst>
          </a:prstGeom>
          <a:solidFill>
            <a:srgbClr val="0B5394"/>
          </a:solidFill>
          <a:ln cap="flat" cmpd="sng" w="9525">
            <a:solidFill>
              <a:schemeClr val="dk2"/>
            </a:solidFill>
            <a:prstDash val="solid"/>
            <a:round/>
            <a:headEnd len="sm" w="sm" type="none"/>
            <a:tailEnd len="sm" w="sm" type="none"/>
          </a:ln>
          <a:effectLst>
            <a:outerShdw blurRad="271463" rotWithShape="0" algn="bl"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Dominio A</a:t>
            </a:r>
            <a:endParaRPr sz="1800">
              <a:solidFill>
                <a:schemeClr val="lt1"/>
              </a:solidFill>
              <a:latin typeface="Bree Serif"/>
              <a:ea typeface="Bree Serif"/>
              <a:cs typeface="Bree Serif"/>
              <a:sym typeface="Bree Serif"/>
            </a:endParaRPr>
          </a:p>
        </p:txBody>
      </p:sp>
      <p:sp>
        <p:nvSpPr>
          <p:cNvPr id="603" name="Google Shape;603;p49"/>
          <p:cNvSpPr/>
          <p:nvPr/>
        </p:nvSpPr>
        <p:spPr>
          <a:xfrm>
            <a:off x="3500899" y="1946600"/>
            <a:ext cx="1554900" cy="2793000"/>
          </a:xfrm>
          <a:prstGeom prst="bevel">
            <a:avLst>
              <a:gd fmla="val 6126" name="adj"/>
            </a:avLst>
          </a:prstGeom>
          <a:solidFill>
            <a:srgbClr val="FF9900"/>
          </a:solidFill>
          <a:ln cap="flat" cmpd="sng" w="9525">
            <a:solidFill>
              <a:schemeClr val="dk2"/>
            </a:solidFill>
            <a:prstDash val="solid"/>
            <a:round/>
            <a:headEnd len="sm" w="sm" type="none"/>
            <a:tailEnd len="sm" w="sm" type="none"/>
          </a:ln>
          <a:effectLst>
            <a:outerShdw blurRad="271463" rotWithShape="0" algn="bl"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t/>
            </a:r>
            <a:endParaRPr b="1" sz="1800">
              <a:solidFill>
                <a:schemeClr val="lt1"/>
              </a:solidFill>
              <a:latin typeface="Bree Serif"/>
              <a:ea typeface="Bree Serif"/>
              <a:cs typeface="Bree Serif"/>
              <a:sym typeface="Bree Serif"/>
            </a:endParaRPr>
          </a:p>
          <a:p>
            <a:pPr indent="0" lvl="0" marL="0" rtl="0" algn="ctr">
              <a:spcBef>
                <a:spcPts val="0"/>
              </a:spcBef>
              <a:spcAft>
                <a:spcPts val="0"/>
              </a:spcAft>
              <a:buNone/>
            </a:pPr>
            <a:r>
              <a:rPr b="1" lang="en" sz="1800">
                <a:solidFill>
                  <a:schemeClr val="lt1"/>
                </a:solidFill>
                <a:latin typeface="Bree Serif"/>
                <a:ea typeface="Bree Serif"/>
                <a:cs typeface="Bree Serif"/>
                <a:sym typeface="Bree Serif"/>
              </a:rPr>
              <a:t>VT-d</a:t>
            </a:r>
            <a:endParaRPr b="1" sz="1800">
              <a:solidFill>
                <a:schemeClr val="lt1"/>
              </a:solidFill>
              <a:latin typeface="Bree Serif"/>
              <a:ea typeface="Bree Serif"/>
              <a:cs typeface="Bree Serif"/>
              <a:sym typeface="Bree Serif"/>
            </a:endParaRPr>
          </a:p>
          <a:p>
            <a:pPr indent="0" lvl="0" marL="0" rtl="0" algn="ctr">
              <a:spcBef>
                <a:spcPts val="0"/>
              </a:spcBef>
              <a:spcAft>
                <a:spcPts val="0"/>
              </a:spcAft>
              <a:buNone/>
            </a:pPr>
            <a:r>
              <a:rPr b="1" lang="en" sz="1800">
                <a:solidFill>
                  <a:schemeClr val="lt1"/>
                </a:solidFill>
                <a:latin typeface="Bree Serif"/>
                <a:ea typeface="Bree Serif"/>
                <a:cs typeface="Bree Serif"/>
                <a:sym typeface="Bree Serif"/>
              </a:rPr>
              <a:t>DMA</a:t>
            </a:r>
            <a:endParaRPr b="1" sz="1800">
              <a:solidFill>
                <a:schemeClr val="lt1"/>
              </a:solidFill>
              <a:latin typeface="Bree Serif"/>
              <a:ea typeface="Bree Serif"/>
              <a:cs typeface="Bree Serif"/>
              <a:sym typeface="Bree Serif"/>
            </a:endParaRPr>
          </a:p>
          <a:p>
            <a:pPr indent="0" lvl="0" marL="0" rtl="0" algn="ctr">
              <a:spcBef>
                <a:spcPts val="0"/>
              </a:spcBef>
              <a:spcAft>
                <a:spcPts val="0"/>
              </a:spcAft>
              <a:buNone/>
            </a:pPr>
            <a:r>
              <a:rPr b="1" lang="en" sz="1800">
                <a:solidFill>
                  <a:schemeClr val="lt1"/>
                </a:solidFill>
                <a:latin typeface="Bree Serif"/>
                <a:ea typeface="Bree Serif"/>
                <a:cs typeface="Bree Serif"/>
                <a:sym typeface="Bree Serif"/>
              </a:rPr>
              <a:t>Remaping</a:t>
            </a:r>
            <a:endParaRPr b="1" sz="1800">
              <a:solidFill>
                <a:schemeClr val="lt1"/>
              </a:solidFill>
              <a:latin typeface="Bree Serif"/>
              <a:ea typeface="Bree Serif"/>
              <a:cs typeface="Bree Serif"/>
              <a:sym typeface="Bree Serif"/>
            </a:endParaRPr>
          </a:p>
          <a:p>
            <a:pPr indent="0" lvl="0" marL="0" rtl="0" algn="ctr">
              <a:spcBef>
                <a:spcPts val="0"/>
              </a:spcBef>
              <a:spcAft>
                <a:spcPts val="0"/>
              </a:spcAft>
              <a:buNone/>
            </a:pPr>
            <a:r>
              <a:rPr b="1" lang="en" sz="1800">
                <a:solidFill>
                  <a:schemeClr val="lt1"/>
                </a:solidFill>
                <a:latin typeface="Bree Serif"/>
                <a:ea typeface="Bree Serif"/>
                <a:cs typeface="Bree Serif"/>
                <a:sym typeface="Bree Serif"/>
              </a:rPr>
              <a:t>Hardware</a:t>
            </a:r>
            <a:endParaRPr b="1" sz="1800">
              <a:solidFill>
                <a:schemeClr val="lt1"/>
              </a:solidFill>
              <a:latin typeface="Bree Serif"/>
              <a:ea typeface="Bree Serif"/>
              <a:cs typeface="Bree Serif"/>
              <a:sym typeface="Bree Serif"/>
            </a:endParaRPr>
          </a:p>
        </p:txBody>
      </p:sp>
      <p:sp>
        <p:nvSpPr>
          <p:cNvPr id="604" name="Google Shape;604;p49"/>
          <p:cNvSpPr/>
          <p:nvPr/>
        </p:nvSpPr>
        <p:spPr>
          <a:xfrm>
            <a:off x="861756" y="2247496"/>
            <a:ext cx="1740000" cy="1290300"/>
          </a:xfrm>
          <a:prstGeom prst="bevel">
            <a:avLst>
              <a:gd fmla="val 6481" name="adj"/>
            </a:avLst>
          </a:prstGeom>
          <a:solidFill>
            <a:srgbClr val="0B5394"/>
          </a:solidFill>
          <a:ln cap="flat" cmpd="sng" w="9525">
            <a:solidFill>
              <a:schemeClr val="dk2"/>
            </a:solidFill>
            <a:prstDash val="solid"/>
            <a:round/>
            <a:headEnd len="sm" w="sm" type="none"/>
            <a:tailEnd len="sm" w="sm" type="none"/>
          </a:ln>
          <a:effectLst>
            <a:outerShdw blurRad="271463" rotWithShape="0" algn="bl"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Dominio B</a:t>
            </a:r>
            <a:endParaRPr sz="1800">
              <a:solidFill>
                <a:schemeClr val="lt1"/>
              </a:solidFill>
              <a:latin typeface="Bree Serif"/>
              <a:ea typeface="Bree Serif"/>
              <a:cs typeface="Bree Serif"/>
              <a:sym typeface="Bree Serif"/>
            </a:endParaRPr>
          </a:p>
        </p:txBody>
      </p:sp>
      <p:sp>
        <p:nvSpPr>
          <p:cNvPr id="605" name="Google Shape;605;p49"/>
          <p:cNvSpPr/>
          <p:nvPr/>
        </p:nvSpPr>
        <p:spPr>
          <a:xfrm>
            <a:off x="861756" y="3496049"/>
            <a:ext cx="1740000" cy="1290300"/>
          </a:xfrm>
          <a:prstGeom prst="bevel">
            <a:avLst>
              <a:gd fmla="val 6481" name="adj"/>
            </a:avLst>
          </a:prstGeom>
          <a:solidFill>
            <a:srgbClr val="0B5394"/>
          </a:solidFill>
          <a:ln cap="flat" cmpd="sng" w="9525">
            <a:solidFill>
              <a:schemeClr val="dk2"/>
            </a:solidFill>
            <a:prstDash val="solid"/>
            <a:round/>
            <a:headEnd len="sm" w="sm" type="none"/>
            <a:tailEnd len="sm" w="sm" type="none"/>
          </a:ln>
          <a:effectLst>
            <a:outerShdw blurRad="271463" rotWithShape="0" algn="bl"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Dominio C</a:t>
            </a:r>
            <a:endParaRPr sz="1800">
              <a:solidFill>
                <a:schemeClr val="lt1"/>
              </a:solidFill>
              <a:latin typeface="Bree Serif"/>
              <a:ea typeface="Bree Serif"/>
              <a:cs typeface="Bree Serif"/>
              <a:sym typeface="Bree Serif"/>
            </a:endParaRPr>
          </a:p>
        </p:txBody>
      </p:sp>
      <p:sp>
        <p:nvSpPr>
          <p:cNvPr id="606" name="Google Shape;606;p49"/>
          <p:cNvSpPr txBox="1"/>
          <p:nvPr/>
        </p:nvSpPr>
        <p:spPr>
          <a:xfrm>
            <a:off x="-118950" y="957250"/>
            <a:ext cx="980700" cy="267600"/>
          </a:xfrm>
          <a:prstGeom prst="rect">
            <a:avLst/>
          </a:prstGeom>
          <a:noFill/>
          <a:ln>
            <a:noFill/>
          </a:ln>
          <a:effectLst>
            <a:outerShdw blurRad="271463" rotWithShape="0" algn="bl"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73763"/>
                </a:solidFill>
              </a:rPr>
              <a:t>10000h</a:t>
            </a:r>
            <a:endParaRPr b="1">
              <a:solidFill>
                <a:srgbClr val="073763"/>
              </a:solidFill>
            </a:endParaRPr>
          </a:p>
        </p:txBody>
      </p:sp>
      <p:sp>
        <p:nvSpPr>
          <p:cNvPr id="607" name="Google Shape;607;p49"/>
          <p:cNvSpPr txBox="1"/>
          <p:nvPr/>
        </p:nvSpPr>
        <p:spPr>
          <a:xfrm>
            <a:off x="279568" y="4494081"/>
            <a:ext cx="565200" cy="267600"/>
          </a:xfrm>
          <a:prstGeom prst="rect">
            <a:avLst/>
          </a:prstGeom>
          <a:noFill/>
          <a:ln>
            <a:noFill/>
          </a:ln>
          <a:effectLst>
            <a:outerShdw blurRad="271463" rotWithShape="0" algn="bl"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73763"/>
                </a:solidFill>
              </a:rPr>
              <a:t>00h</a:t>
            </a:r>
            <a:endParaRPr b="1">
              <a:solidFill>
                <a:srgbClr val="073763"/>
              </a:solidFill>
            </a:endParaRPr>
          </a:p>
        </p:txBody>
      </p:sp>
      <p:sp>
        <p:nvSpPr>
          <p:cNvPr id="608" name="Google Shape;608;p49"/>
          <p:cNvSpPr txBox="1"/>
          <p:nvPr/>
        </p:nvSpPr>
        <p:spPr>
          <a:xfrm>
            <a:off x="980254" y="4808313"/>
            <a:ext cx="1503000" cy="687600"/>
          </a:xfrm>
          <a:prstGeom prst="rect">
            <a:avLst/>
          </a:prstGeom>
          <a:noFill/>
          <a:ln>
            <a:noFill/>
          </a:ln>
          <a:effectLst>
            <a:outerShdw blurRad="271463" rotWithShape="0" algn="bl"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Bree Serif"/>
                <a:ea typeface="Bree Serif"/>
                <a:cs typeface="Bree Serif"/>
                <a:sym typeface="Bree Serif"/>
              </a:rPr>
              <a:t>Memoria</a:t>
            </a:r>
            <a:endParaRPr sz="1800">
              <a:latin typeface="Bree Serif"/>
              <a:ea typeface="Bree Serif"/>
              <a:cs typeface="Bree Serif"/>
              <a:sym typeface="Bree Serif"/>
            </a:endParaRPr>
          </a:p>
          <a:p>
            <a:pPr indent="0" lvl="0" marL="0" rtl="0" algn="ctr">
              <a:spcBef>
                <a:spcPts val="0"/>
              </a:spcBef>
              <a:spcAft>
                <a:spcPts val="0"/>
              </a:spcAft>
              <a:buNone/>
            </a:pPr>
            <a:r>
              <a:rPr lang="en" sz="1800">
                <a:latin typeface="Bree Serif"/>
                <a:ea typeface="Bree Serif"/>
                <a:cs typeface="Bree Serif"/>
                <a:sym typeface="Bree Serif"/>
              </a:rPr>
              <a:t>Física</a:t>
            </a:r>
            <a:endParaRPr sz="1800">
              <a:latin typeface="Bree Serif"/>
              <a:ea typeface="Bree Serif"/>
              <a:cs typeface="Bree Serif"/>
              <a:sym typeface="Bree Serif"/>
            </a:endParaRPr>
          </a:p>
        </p:txBody>
      </p:sp>
      <p:sp>
        <p:nvSpPr>
          <p:cNvPr id="609" name="Google Shape;609;p49"/>
          <p:cNvSpPr txBox="1"/>
          <p:nvPr/>
        </p:nvSpPr>
        <p:spPr>
          <a:xfrm>
            <a:off x="5981193" y="4769411"/>
            <a:ext cx="2208300" cy="687600"/>
          </a:xfrm>
          <a:prstGeom prst="rect">
            <a:avLst/>
          </a:prstGeom>
          <a:noFill/>
          <a:ln>
            <a:noFill/>
          </a:ln>
          <a:effectLst>
            <a:outerShdw blurRad="271463" rotWithShape="0" algn="bl"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Bree Serif"/>
                <a:ea typeface="Bree Serif"/>
                <a:cs typeface="Bree Serif"/>
                <a:sym typeface="Bree Serif"/>
              </a:rPr>
              <a:t>Dispositivo 1 asignado a los dominios B y C</a:t>
            </a:r>
            <a:endParaRPr sz="1800">
              <a:latin typeface="Bree Serif"/>
              <a:ea typeface="Bree Serif"/>
              <a:cs typeface="Bree Serif"/>
              <a:sym typeface="Bree Serif"/>
            </a:endParaRPr>
          </a:p>
        </p:txBody>
      </p:sp>
      <p:cxnSp>
        <p:nvCxnSpPr>
          <p:cNvPr id="610" name="Google Shape;610;p49"/>
          <p:cNvCxnSpPr>
            <a:endCxn id="611" idx="5"/>
          </p:cNvCxnSpPr>
          <p:nvPr/>
        </p:nvCxnSpPr>
        <p:spPr>
          <a:xfrm rot="10800000">
            <a:off x="4369524" y="2575157"/>
            <a:ext cx="1978500" cy="1278900"/>
          </a:xfrm>
          <a:prstGeom prst="straightConnector1">
            <a:avLst/>
          </a:prstGeom>
          <a:noFill/>
          <a:ln cap="flat" cmpd="sng" w="38100">
            <a:solidFill>
              <a:srgbClr val="0000FF"/>
            </a:solidFill>
            <a:prstDash val="solid"/>
            <a:round/>
            <a:headEnd len="med" w="med" type="none"/>
            <a:tailEnd len="med" w="med" type="stealth"/>
          </a:ln>
          <a:effectLst>
            <a:outerShdw blurRad="128588" rotWithShape="0" algn="bl" dist="171450">
              <a:srgbClr val="000000">
                <a:alpha val="50000"/>
              </a:srgbClr>
            </a:outerShdw>
          </a:effectLst>
        </p:spPr>
      </p:cxnSp>
      <p:sp>
        <p:nvSpPr>
          <p:cNvPr id="611" name="Google Shape;611;p49"/>
          <p:cNvSpPr/>
          <p:nvPr/>
        </p:nvSpPr>
        <p:spPr>
          <a:xfrm>
            <a:off x="3923713" y="2165708"/>
            <a:ext cx="522300" cy="479700"/>
          </a:xfrm>
          <a:prstGeom prst="noSmoking">
            <a:avLst>
              <a:gd fmla="val 18750" name="adj"/>
            </a:avLst>
          </a:prstGeom>
          <a:solidFill>
            <a:srgbClr val="FF0000"/>
          </a:solidFill>
          <a:ln cap="flat" cmpd="sng" w="9525">
            <a:solidFill>
              <a:schemeClr val="dk2"/>
            </a:solidFill>
            <a:prstDash val="solid"/>
            <a:round/>
            <a:headEnd len="sm" w="sm" type="none"/>
            <a:tailEnd len="sm" w="sm" type="none"/>
          </a:ln>
          <a:effectLst>
            <a:outerShdw blurRad="271463" rotWithShape="0" algn="bl" dist="1333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12" name="Google Shape;612;p49"/>
          <p:cNvCxnSpPr>
            <a:stCxn id="611" idx="1"/>
            <a:endCxn id="602" idx="0"/>
          </p:cNvCxnSpPr>
          <p:nvPr/>
        </p:nvCxnSpPr>
        <p:spPr>
          <a:xfrm rot="10800000">
            <a:off x="2601902" y="1602358"/>
            <a:ext cx="1398300" cy="633600"/>
          </a:xfrm>
          <a:prstGeom prst="straightConnector1">
            <a:avLst/>
          </a:prstGeom>
          <a:noFill/>
          <a:ln cap="flat" cmpd="sng" w="38100">
            <a:solidFill>
              <a:srgbClr val="0000FF"/>
            </a:solidFill>
            <a:prstDash val="dash"/>
            <a:round/>
            <a:headEnd len="med" w="med" type="none"/>
            <a:tailEnd len="med" w="med" type="none"/>
          </a:ln>
          <a:effectLst>
            <a:outerShdw blurRad="128588" rotWithShape="0" algn="bl" dist="171450">
              <a:srgbClr val="000000">
                <a:alpha val="50000"/>
              </a:srgbClr>
            </a:outerShdw>
          </a:effectLst>
        </p:spPr>
      </p:cxnSp>
      <p:cxnSp>
        <p:nvCxnSpPr>
          <p:cNvPr id="613" name="Google Shape;613;p49"/>
          <p:cNvCxnSpPr>
            <a:stCxn id="601" idx="1"/>
          </p:cNvCxnSpPr>
          <p:nvPr/>
        </p:nvCxnSpPr>
        <p:spPr>
          <a:xfrm flipH="1">
            <a:off x="4865345" y="4079555"/>
            <a:ext cx="1423800" cy="33300"/>
          </a:xfrm>
          <a:prstGeom prst="straightConnector1">
            <a:avLst/>
          </a:prstGeom>
          <a:noFill/>
          <a:ln cap="flat" cmpd="sng" w="38100">
            <a:solidFill>
              <a:srgbClr val="0000FF"/>
            </a:solidFill>
            <a:prstDash val="solid"/>
            <a:round/>
            <a:headEnd len="med" w="med" type="stealth"/>
            <a:tailEnd len="med" w="med" type="none"/>
          </a:ln>
          <a:effectLst>
            <a:outerShdw blurRad="128588" rotWithShape="0" algn="bl" dist="171450">
              <a:srgbClr val="000000">
                <a:alpha val="50000"/>
              </a:srgbClr>
            </a:outerShdw>
          </a:effectLst>
        </p:spPr>
      </p:cxnSp>
      <p:cxnSp>
        <p:nvCxnSpPr>
          <p:cNvPr id="614" name="Google Shape;614;p49"/>
          <p:cNvCxnSpPr/>
          <p:nvPr/>
        </p:nvCxnSpPr>
        <p:spPr>
          <a:xfrm flipH="1">
            <a:off x="3603926" y="4112784"/>
            <a:ext cx="1268400" cy="40800"/>
          </a:xfrm>
          <a:prstGeom prst="straightConnector1">
            <a:avLst/>
          </a:prstGeom>
          <a:noFill/>
          <a:ln cap="flat" cmpd="sng" w="38100">
            <a:solidFill>
              <a:srgbClr val="0000FF"/>
            </a:solidFill>
            <a:prstDash val="dash"/>
            <a:round/>
            <a:headEnd len="med" w="med" type="none"/>
            <a:tailEnd len="med" w="med" type="none"/>
          </a:ln>
          <a:effectLst>
            <a:outerShdw blurRad="271463" rotWithShape="0" algn="bl" dist="133350">
              <a:srgbClr val="000000">
                <a:alpha val="50000"/>
              </a:srgbClr>
            </a:outerShdw>
          </a:effectLst>
        </p:spPr>
      </p:cxnSp>
      <p:cxnSp>
        <p:nvCxnSpPr>
          <p:cNvPr id="615" name="Google Shape;615;p49"/>
          <p:cNvCxnSpPr>
            <a:endCxn id="605" idx="0"/>
          </p:cNvCxnSpPr>
          <p:nvPr/>
        </p:nvCxnSpPr>
        <p:spPr>
          <a:xfrm rot="10800000">
            <a:off x="2601756" y="4141199"/>
            <a:ext cx="1023600" cy="15000"/>
          </a:xfrm>
          <a:prstGeom prst="straightConnector1">
            <a:avLst/>
          </a:prstGeom>
          <a:noFill/>
          <a:ln cap="flat" cmpd="sng" w="38100">
            <a:solidFill>
              <a:srgbClr val="0000FF"/>
            </a:solidFill>
            <a:prstDash val="solid"/>
            <a:round/>
            <a:headEnd len="med" w="med" type="none"/>
            <a:tailEnd len="med" w="med" type="stealth"/>
          </a:ln>
          <a:effectLst>
            <a:outerShdw blurRad="128588" rotWithShape="0" algn="bl" dist="171450">
              <a:srgbClr val="000000">
                <a:alpha val="50000"/>
              </a:srgbClr>
            </a:outerShdw>
          </a:effectLst>
        </p:spPr>
      </p:cxnSp>
      <p:sp>
        <p:nvSpPr>
          <p:cNvPr id="616" name="Google Shape;616;p49"/>
          <p:cNvSpPr txBox="1"/>
          <p:nvPr/>
        </p:nvSpPr>
        <p:spPr>
          <a:xfrm>
            <a:off x="279575" y="5910475"/>
            <a:ext cx="8807100" cy="80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200">
                <a:solidFill>
                  <a:srgbClr val="073763"/>
                </a:solidFill>
              </a:rPr>
              <a:t>Cuando el dispositivo 1 intenta acceder a la memoria del dominio A, el hardware niega el acceso.</a:t>
            </a:r>
            <a:endParaRPr b="1" sz="2200">
              <a:solidFill>
                <a:srgbClr val="073763"/>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20" name="Shape 620"/>
        <p:cNvGrpSpPr/>
        <p:nvPr/>
      </p:nvGrpSpPr>
      <p:grpSpPr>
        <a:xfrm>
          <a:off x="0" y="0"/>
          <a:ext cx="0" cy="0"/>
          <a:chOff x="0" y="0"/>
          <a:chExt cx="0" cy="0"/>
        </a:xfrm>
      </p:grpSpPr>
      <p:sp>
        <p:nvSpPr>
          <p:cNvPr id="621" name="Google Shape;621;p50"/>
          <p:cNvSpPr/>
          <p:nvPr/>
        </p:nvSpPr>
        <p:spPr>
          <a:xfrm>
            <a:off x="3503875" y="941875"/>
            <a:ext cx="1975200" cy="3516600"/>
          </a:xfrm>
          <a:prstGeom prst="cube">
            <a:avLst>
              <a:gd fmla="val 2386" name="adj"/>
            </a:avLst>
          </a:prstGeom>
          <a:solidFill>
            <a:srgbClr val="66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622" name="Google Shape;622;p50"/>
          <p:cNvSpPr/>
          <p:nvPr/>
        </p:nvSpPr>
        <p:spPr>
          <a:xfrm>
            <a:off x="5479192" y="941875"/>
            <a:ext cx="1975200" cy="3516600"/>
          </a:xfrm>
          <a:prstGeom prst="cube">
            <a:avLst>
              <a:gd fmla="val 2386" name="adj"/>
            </a:avLst>
          </a:prstGeom>
          <a:solidFill>
            <a:srgbClr val="274E1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623" name="Google Shape;623;p50"/>
          <p:cNvSpPr/>
          <p:nvPr/>
        </p:nvSpPr>
        <p:spPr>
          <a:xfrm>
            <a:off x="1522675" y="941875"/>
            <a:ext cx="1975200" cy="35166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624" name="Google Shape;624;p50"/>
          <p:cNvSpPr txBox="1"/>
          <p:nvPr>
            <p:ph type="title"/>
          </p:nvPr>
        </p:nvSpPr>
        <p:spPr>
          <a:xfrm>
            <a:off x="0" y="62179"/>
            <a:ext cx="8520600" cy="763500"/>
          </a:xfrm>
          <a:prstGeom prst="rect">
            <a:avLst/>
          </a:prstGeom>
          <a:effectLst>
            <a:outerShdw blurRad="271463" rotWithShape="0" algn="bl" dist="1333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en"/>
              <a:t>VT-d: Asignación Directa</a:t>
            </a:r>
            <a:endParaRPr/>
          </a:p>
        </p:txBody>
      </p:sp>
      <p:sp>
        <p:nvSpPr>
          <p:cNvPr id="625" name="Google Shape;625;p50"/>
          <p:cNvSpPr/>
          <p:nvPr/>
        </p:nvSpPr>
        <p:spPr>
          <a:xfrm>
            <a:off x="1334300" y="4545250"/>
            <a:ext cx="6120300" cy="2126700"/>
          </a:xfrm>
          <a:prstGeom prst="cube">
            <a:avLst>
              <a:gd fmla="val 9963"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rgbClr val="FFFFFF"/>
              </a:solidFill>
              <a:latin typeface="Bree Serif"/>
              <a:ea typeface="Bree Serif"/>
              <a:cs typeface="Bree Serif"/>
              <a:sym typeface="Bree Serif"/>
            </a:endParaRPr>
          </a:p>
          <a:p>
            <a:pPr indent="0" lvl="0" marL="0" rtl="0" algn="l">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pic>
        <p:nvPicPr>
          <p:cNvPr id="626" name="Google Shape;626;p50"/>
          <p:cNvPicPr preferRelativeResize="0"/>
          <p:nvPr/>
        </p:nvPicPr>
        <p:blipFill>
          <a:blip r:embed="rId3">
            <a:alphaModFix amt="70000"/>
          </a:blip>
          <a:stretch>
            <a:fillRect/>
          </a:stretch>
        </p:blipFill>
        <p:spPr>
          <a:xfrm>
            <a:off x="2165148" y="6048029"/>
            <a:ext cx="842663" cy="763500"/>
          </a:xfrm>
          <a:prstGeom prst="rect">
            <a:avLst/>
          </a:prstGeom>
          <a:noFill/>
          <a:ln>
            <a:noFill/>
          </a:ln>
          <a:effectLst>
            <a:outerShdw blurRad="271463" rotWithShape="0" algn="bl" dist="133350">
              <a:srgbClr val="000000">
                <a:alpha val="50000"/>
              </a:srgbClr>
            </a:outerShdw>
          </a:effectLst>
        </p:spPr>
      </p:pic>
      <p:sp>
        <p:nvSpPr>
          <p:cNvPr id="627" name="Google Shape;627;p50"/>
          <p:cNvSpPr/>
          <p:nvPr/>
        </p:nvSpPr>
        <p:spPr>
          <a:xfrm>
            <a:off x="1334300" y="3318250"/>
            <a:ext cx="6120300" cy="1286100"/>
          </a:xfrm>
          <a:prstGeom prst="cube">
            <a:avLst>
              <a:gd fmla="val 12731" name="adj"/>
            </a:avLst>
          </a:prstGeom>
          <a:solidFill>
            <a:srgbClr val="FF99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b" bIns="91425" lIns="91425" spcFirstLastPara="1" rIns="91425" wrap="square" tIns="91425">
            <a:noAutofit/>
          </a:bodyPr>
          <a:lstStyle/>
          <a:p>
            <a:pPr indent="0" lvl="0" marL="0" rtl="0" algn="l">
              <a:spcBef>
                <a:spcPts val="0"/>
              </a:spcBef>
              <a:spcAft>
                <a:spcPts val="0"/>
              </a:spcAft>
              <a:buNone/>
            </a:pPr>
            <a:r>
              <a:rPr lang="en" sz="1800">
                <a:solidFill>
                  <a:srgbClr val="FFFFFF"/>
                </a:solidFill>
                <a:latin typeface="Bree Serif"/>
                <a:ea typeface="Bree Serif"/>
                <a:cs typeface="Bree Serif"/>
                <a:sym typeface="Bree Serif"/>
              </a:rPr>
              <a:t>Hipervisor</a:t>
            </a:r>
            <a:endParaRPr sz="1800">
              <a:solidFill>
                <a:srgbClr val="FFFFFF"/>
              </a:solidFill>
              <a:latin typeface="Bree Serif"/>
              <a:ea typeface="Bree Serif"/>
              <a:cs typeface="Bree Serif"/>
              <a:sym typeface="Bree Serif"/>
            </a:endParaRPr>
          </a:p>
          <a:p>
            <a:pPr indent="0" lvl="0" marL="0" rtl="0" algn="l">
              <a:spcBef>
                <a:spcPts val="0"/>
              </a:spcBef>
              <a:spcAft>
                <a:spcPts val="0"/>
              </a:spcAft>
              <a:buNone/>
            </a:pPr>
            <a:r>
              <a:rPr lang="en" sz="1800">
                <a:solidFill>
                  <a:srgbClr val="FFFFFF"/>
                </a:solidFill>
                <a:latin typeface="Bree Serif"/>
                <a:ea typeface="Bree Serif"/>
                <a:cs typeface="Bree Serif"/>
                <a:sym typeface="Bree Serif"/>
              </a:rPr>
              <a:t> (VMM)</a:t>
            </a:r>
            <a:endParaRPr sz="1800">
              <a:solidFill>
                <a:srgbClr val="FFFFFF"/>
              </a:solidFill>
              <a:latin typeface="Bree Serif"/>
              <a:ea typeface="Bree Serif"/>
              <a:cs typeface="Bree Serif"/>
              <a:sym typeface="Bree Serif"/>
            </a:endParaRPr>
          </a:p>
        </p:txBody>
      </p:sp>
      <p:sp>
        <p:nvSpPr>
          <p:cNvPr id="628" name="Google Shape;628;p50"/>
          <p:cNvSpPr/>
          <p:nvPr/>
        </p:nvSpPr>
        <p:spPr>
          <a:xfrm>
            <a:off x="1321425" y="1442575"/>
            <a:ext cx="2065500" cy="1949100"/>
          </a:xfrm>
          <a:prstGeom prst="cube">
            <a:avLst>
              <a:gd fmla="val 6904" name="adj"/>
            </a:avLst>
          </a:prstGeom>
          <a:solidFill>
            <a:srgbClr val="3D85C6"/>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629" name="Google Shape;629;p50"/>
          <p:cNvSpPr/>
          <p:nvPr/>
        </p:nvSpPr>
        <p:spPr>
          <a:xfrm>
            <a:off x="3334625" y="1435275"/>
            <a:ext cx="2065500" cy="1949100"/>
          </a:xfrm>
          <a:prstGeom prst="cube">
            <a:avLst>
              <a:gd fmla="val 6904" name="adj"/>
            </a:avLst>
          </a:prstGeom>
          <a:solidFill>
            <a:srgbClr val="CC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630" name="Google Shape;630;p50"/>
          <p:cNvSpPr/>
          <p:nvPr/>
        </p:nvSpPr>
        <p:spPr>
          <a:xfrm>
            <a:off x="5333600" y="1435275"/>
            <a:ext cx="2065500" cy="1949100"/>
          </a:xfrm>
          <a:prstGeom prst="cube">
            <a:avLst>
              <a:gd fmla="val 6904"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631" name="Google Shape;631;p50"/>
          <p:cNvSpPr/>
          <p:nvPr/>
        </p:nvSpPr>
        <p:spPr>
          <a:xfrm>
            <a:off x="5433200" y="2474050"/>
            <a:ext cx="1713900" cy="570000"/>
          </a:xfrm>
          <a:prstGeom prst="cube">
            <a:avLst>
              <a:gd fmla="val 9849" name="adj"/>
            </a:avLst>
          </a:prstGeom>
          <a:solidFill>
            <a:srgbClr val="274E1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i="1" lang="en">
                <a:solidFill>
                  <a:schemeClr val="lt1"/>
                </a:solidFill>
                <a:latin typeface="Bree Serif"/>
                <a:ea typeface="Bree Serif"/>
                <a:cs typeface="Bree Serif"/>
                <a:sym typeface="Bree Serif"/>
              </a:rPr>
              <a:t>Drivers </a:t>
            </a:r>
            <a:endParaRPr sz="1800">
              <a:solidFill>
                <a:srgbClr val="FFFFFF"/>
              </a:solidFill>
              <a:latin typeface="Bree Serif"/>
              <a:ea typeface="Bree Serif"/>
              <a:cs typeface="Bree Serif"/>
              <a:sym typeface="Bree Serif"/>
            </a:endParaRPr>
          </a:p>
        </p:txBody>
      </p:sp>
      <p:pic>
        <p:nvPicPr>
          <p:cNvPr id="632" name="Google Shape;632;p50"/>
          <p:cNvPicPr preferRelativeResize="0"/>
          <p:nvPr/>
        </p:nvPicPr>
        <p:blipFill>
          <a:blip r:embed="rId3">
            <a:alphaModFix amt="70000"/>
          </a:blip>
          <a:stretch>
            <a:fillRect/>
          </a:stretch>
        </p:blipFill>
        <p:spPr>
          <a:xfrm>
            <a:off x="6406172" y="2514537"/>
            <a:ext cx="539702" cy="489000"/>
          </a:xfrm>
          <a:prstGeom prst="rect">
            <a:avLst/>
          </a:prstGeom>
          <a:noFill/>
          <a:ln>
            <a:noFill/>
          </a:ln>
          <a:effectLst>
            <a:outerShdw blurRad="271463" rotWithShape="0" algn="bl" dist="133350">
              <a:srgbClr val="000000">
                <a:alpha val="50000"/>
              </a:srgbClr>
            </a:outerShdw>
          </a:effectLst>
        </p:spPr>
      </p:pic>
      <p:sp>
        <p:nvSpPr>
          <p:cNvPr id="633" name="Google Shape;633;p50"/>
          <p:cNvSpPr/>
          <p:nvPr/>
        </p:nvSpPr>
        <p:spPr>
          <a:xfrm>
            <a:off x="3427113" y="2474050"/>
            <a:ext cx="1713900" cy="570000"/>
          </a:xfrm>
          <a:prstGeom prst="cube">
            <a:avLst>
              <a:gd fmla="val 9849" name="adj"/>
            </a:avLst>
          </a:prstGeom>
          <a:solidFill>
            <a:srgbClr val="66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i="1" lang="en">
                <a:solidFill>
                  <a:schemeClr val="lt1"/>
                </a:solidFill>
                <a:latin typeface="Bree Serif"/>
                <a:ea typeface="Bree Serif"/>
                <a:cs typeface="Bree Serif"/>
                <a:sym typeface="Bree Serif"/>
              </a:rPr>
              <a:t>Drivers </a:t>
            </a:r>
            <a:endParaRPr sz="1800">
              <a:solidFill>
                <a:srgbClr val="FFFFFF"/>
              </a:solidFill>
              <a:latin typeface="Bree Serif"/>
              <a:ea typeface="Bree Serif"/>
              <a:cs typeface="Bree Serif"/>
              <a:sym typeface="Bree Serif"/>
            </a:endParaRPr>
          </a:p>
        </p:txBody>
      </p:sp>
      <p:pic>
        <p:nvPicPr>
          <p:cNvPr id="634" name="Google Shape;634;p50"/>
          <p:cNvPicPr preferRelativeResize="0"/>
          <p:nvPr/>
        </p:nvPicPr>
        <p:blipFill>
          <a:blip r:embed="rId3">
            <a:alphaModFix amt="70000"/>
          </a:blip>
          <a:stretch>
            <a:fillRect/>
          </a:stretch>
        </p:blipFill>
        <p:spPr>
          <a:xfrm>
            <a:off x="4400084" y="2514537"/>
            <a:ext cx="539702" cy="489000"/>
          </a:xfrm>
          <a:prstGeom prst="rect">
            <a:avLst/>
          </a:prstGeom>
          <a:noFill/>
          <a:ln>
            <a:noFill/>
          </a:ln>
          <a:effectLst>
            <a:outerShdw blurRad="271463" rotWithShape="0" algn="bl" dist="133350">
              <a:srgbClr val="000000">
                <a:alpha val="50000"/>
              </a:srgbClr>
            </a:outerShdw>
          </a:effectLst>
        </p:spPr>
      </p:pic>
      <p:sp>
        <p:nvSpPr>
          <p:cNvPr id="635" name="Google Shape;635;p50"/>
          <p:cNvSpPr/>
          <p:nvPr/>
        </p:nvSpPr>
        <p:spPr>
          <a:xfrm>
            <a:off x="1421050" y="2514525"/>
            <a:ext cx="1713900" cy="570000"/>
          </a:xfrm>
          <a:prstGeom prst="cube">
            <a:avLst>
              <a:gd fmla="val 9849"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rPr i="1" lang="en">
                <a:solidFill>
                  <a:schemeClr val="lt1"/>
                </a:solidFill>
                <a:latin typeface="Bree Serif"/>
                <a:ea typeface="Bree Serif"/>
                <a:cs typeface="Bree Serif"/>
                <a:sym typeface="Bree Serif"/>
              </a:rPr>
              <a:t>Drivers </a:t>
            </a:r>
            <a:endParaRPr sz="1800">
              <a:solidFill>
                <a:srgbClr val="FFFFFF"/>
              </a:solidFill>
              <a:latin typeface="Bree Serif"/>
              <a:ea typeface="Bree Serif"/>
              <a:cs typeface="Bree Serif"/>
              <a:sym typeface="Bree Serif"/>
            </a:endParaRPr>
          </a:p>
        </p:txBody>
      </p:sp>
      <p:pic>
        <p:nvPicPr>
          <p:cNvPr id="636" name="Google Shape;636;p50"/>
          <p:cNvPicPr preferRelativeResize="0"/>
          <p:nvPr/>
        </p:nvPicPr>
        <p:blipFill>
          <a:blip r:embed="rId3">
            <a:alphaModFix amt="70000"/>
          </a:blip>
          <a:stretch>
            <a:fillRect/>
          </a:stretch>
        </p:blipFill>
        <p:spPr>
          <a:xfrm>
            <a:off x="2394022" y="2555012"/>
            <a:ext cx="539702" cy="489000"/>
          </a:xfrm>
          <a:prstGeom prst="rect">
            <a:avLst/>
          </a:prstGeom>
          <a:noFill/>
          <a:ln>
            <a:noFill/>
          </a:ln>
          <a:effectLst>
            <a:outerShdw blurRad="271463" rotWithShape="0" algn="bl" dist="133350">
              <a:srgbClr val="000000">
                <a:alpha val="50000"/>
              </a:srgbClr>
            </a:outerShdw>
          </a:effectLst>
        </p:spPr>
      </p:pic>
      <p:pic>
        <p:nvPicPr>
          <p:cNvPr id="637" name="Google Shape;637;p50"/>
          <p:cNvPicPr preferRelativeResize="0"/>
          <p:nvPr/>
        </p:nvPicPr>
        <p:blipFill>
          <a:blip r:embed="rId3">
            <a:alphaModFix amt="70000"/>
          </a:blip>
          <a:stretch>
            <a:fillRect/>
          </a:stretch>
        </p:blipFill>
        <p:spPr>
          <a:xfrm>
            <a:off x="4222548" y="6048029"/>
            <a:ext cx="842663" cy="763500"/>
          </a:xfrm>
          <a:prstGeom prst="rect">
            <a:avLst/>
          </a:prstGeom>
          <a:noFill/>
          <a:ln>
            <a:noFill/>
          </a:ln>
          <a:effectLst>
            <a:outerShdw blurRad="271463" rotWithShape="0" algn="bl" dist="133350">
              <a:srgbClr val="000000">
                <a:alpha val="50000"/>
              </a:srgbClr>
            </a:outerShdw>
          </a:effectLst>
        </p:spPr>
      </p:pic>
      <p:pic>
        <p:nvPicPr>
          <p:cNvPr id="638" name="Google Shape;638;p50"/>
          <p:cNvPicPr preferRelativeResize="0"/>
          <p:nvPr/>
        </p:nvPicPr>
        <p:blipFill>
          <a:blip r:embed="rId3">
            <a:alphaModFix amt="70000"/>
          </a:blip>
          <a:stretch>
            <a:fillRect/>
          </a:stretch>
        </p:blipFill>
        <p:spPr>
          <a:xfrm>
            <a:off x="6121673" y="6048029"/>
            <a:ext cx="842663" cy="763500"/>
          </a:xfrm>
          <a:prstGeom prst="rect">
            <a:avLst/>
          </a:prstGeom>
          <a:noFill/>
          <a:ln>
            <a:noFill/>
          </a:ln>
          <a:effectLst>
            <a:outerShdw blurRad="271463" rotWithShape="0" algn="bl" dist="133350">
              <a:srgbClr val="000000">
                <a:alpha val="50000"/>
              </a:srgbClr>
            </a:outerShdw>
          </a:effectLst>
        </p:spPr>
      </p:pic>
      <p:sp>
        <p:nvSpPr>
          <p:cNvPr id="639" name="Google Shape;639;p50"/>
          <p:cNvSpPr/>
          <p:nvPr/>
        </p:nvSpPr>
        <p:spPr>
          <a:xfrm>
            <a:off x="6407900" y="3003525"/>
            <a:ext cx="374100" cy="3154500"/>
          </a:xfrm>
          <a:prstGeom prst="upDownArrow">
            <a:avLst>
              <a:gd fmla="val 50000" name="adj1"/>
              <a:gd fmla="val 50000" name="adj2"/>
            </a:avLst>
          </a:prstGeom>
          <a:solidFill>
            <a:srgbClr val="274E13"/>
          </a:solidFill>
          <a:ln cap="flat" cmpd="sng" w="19050">
            <a:solidFill>
              <a:srgbClr val="6AA84F"/>
            </a:solidFill>
            <a:prstDash val="solid"/>
            <a:round/>
            <a:headEnd len="sm" w="sm" type="none"/>
            <a:tailEnd len="sm" w="sm" type="none"/>
          </a:ln>
          <a:effectLst>
            <a:outerShdw blurRad="300038" rotWithShape="0" algn="bl" dir="18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50"/>
          <p:cNvSpPr/>
          <p:nvPr/>
        </p:nvSpPr>
        <p:spPr>
          <a:xfrm>
            <a:off x="4530925" y="3008325"/>
            <a:ext cx="374100" cy="3154500"/>
          </a:xfrm>
          <a:prstGeom prst="upDownArrow">
            <a:avLst>
              <a:gd fmla="val 50000" name="adj1"/>
              <a:gd fmla="val 50000" name="adj2"/>
            </a:avLst>
          </a:prstGeom>
          <a:solidFill>
            <a:srgbClr val="660000"/>
          </a:solidFill>
          <a:ln cap="flat" cmpd="sng" w="19050">
            <a:solidFill>
              <a:srgbClr val="CC0000"/>
            </a:solidFill>
            <a:prstDash val="solid"/>
            <a:round/>
            <a:headEnd len="sm" w="sm" type="none"/>
            <a:tailEnd len="sm" w="sm" type="none"/>
          </a:ln>
          <a:effectLst>
            <a:outerShdw blurRad="300038" rotWithShape="0" algn="bl" dir="18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50"/>
          <p:cNvSpPr/>
          <p:nvPr/>
        </p:nvSpPr>
        <p:spPr>
          <a:xfrm>
            <a:off x="2429550" y="3044050"/>
            <a:ext cx="374100" cy="3154500"/>
          </a:xfrm>
          <a:prstGeom prst="upDownArrow">
            <a:avLst>
              <a:gd fmla="val 50000" name="adj1"/>
              <a:gd fmla="val 50000" name="adj2"/>
            </a:avLst>
          </a:prstGeom>
          <a:solidFill>
            <a:srgbClr val="073763"/>
          </a:solidFill>
          <a:ln cap="flat" cmpd="sng" w="19050">
            <a:solidFill>
              <a:srgbClr val="3D85C6"/>
            </a:solidFill>
            <a:prstDash val="solid"/>
            <a:round/>
            <a:headEnd len="sm" w="sm" type="none"/>
            <a:tailEnd len="sm" w="sm" type="none"/>
          </a:ln>
          <a:effectLst>
            <a:outerShdw blurRad="300038" rotWithShape="0" algn="bl" dir="18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50"/>
          <p:cNvSpPr/>
          <p:nvPr/>
        </p:nvSpPr>
        <p:spPr>
          <a:xfrm>
            <a:off x="1968850" y="4849575"/>
            <a:ext cx="4813200" cy="333600"/>
          </a:xfrm>
          <a:prstGeom prst="cube">
            <a:avLst>
              <a:gd fmla="val 28267" name="adj"/>
            </a:avLst>
          </a:prstGeom>
          <a:solidFill>
            <a:srgbClr val="45818E"/>
          </a:solidFill>
          <a:ln cap="flat" cmpd="sng" w="9525">
            <a:solidFill>
              <a:srgbClr val="0C343D"/>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Intel VT-d</a:t>
            </a:r>
            <a:endParaRPr sz="1800">
              <a:solidFill>
                <a:srgbClr val="FFFFFF"/>
              </a:solidFill>
              <a:latin typeface="Bree Serif"/>
              <a:ea typeface="Bree Serif"/>
              <a:cs typeface="Bree Serif"/>
              <a:sym typeface="Bree Serif"/>
            </a:endParaRPr>
          </a:p>
        </p:txBody>
      </p:sp>
      <p:sp>
        <p:nvSpPr>
          <p:cNvPr id="643" name="Google Shape;643;p50"/>
          <p:cNvSpPr/>
          <p:nvPr/>
        </p:nvSpPr>
        <p:spPr>
          <a:xfrm>
            <a:off x="1968950" y="5505475"/>
            <a:ext cx="4813200" cy="333600"/>
          </a:xfrm>
          <a:prstGeom prst="cube">
            <a:avLst>
              <a:gd fmla="val 28379" name="adj"/>
            </a:avLst>
          </a:prstGeom>
          <a:solidFill>
            <a:srgbClr val="45818E"/>
          </a:solidFill>
          <a:ln cap="flat" cmpd="sng" w="9525">
            <a:solidFill>
              <a:srgbClr val="0C343D"/>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PCI Express</a:t>
            </a:r>
            <a:endParaRPr sz="1800">
              <a:solidFill>
                <a:srgbClr val="FFFFFF"/>
              </a:solidFill>
              <a:latin typeface="Bree Serif"/>
              <a:ea typeface="Bree Serif"/>
              <a:cs typeface="Bree Serif"/>
              <a:sym typeface="Bree Serif"/>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647" name="Shape 647"/>
        <p:cNvGrpSpPr/>
        <p:nvPr/>
      </p:nvGrpSpPr>
      <p:grpSpPr>
        <a:xfrm>
          <a:off x="0" y="0"/>
          <a:ext cx="0" cy="0"/>
          <a:chOff x="0" y="0"/>
          <a:chExt cx="0" cy="0"/>
        </a:xfrm>
      </p:grpSpPr>
      <p:sp>
        <p:nvSpPr>
          <p:cNvPr id="648" name="Google Shape;648;p51"/>
          <p:cNvSpPr/>
          <p:nvPr/>
        </p:nvSpPr>
        <p:spPr>
          <a:xfrm>
            <a:off x="1310000" y="3395400"/>
            <a:ext cx="5731800" cy="3364200"/>
          </a:xfrm>
          <a:prstGeom prst="cube">
            <a:avLst>
              <a:gd fmla="val 9190" name="adj"/>
            </a:avLst>
          </a:prstGeom>
          <a:solidFill>
            <a:srgbClr val="1C4587"/>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Bree Serif"/>
                <a:ea typeface="Bree Serif"/>
                <a:cs typeface="Bree Serif"/>
                <a:sym typeface="Bree Serif"/>
              </a:rPr>
              <a:t>Hardware</a:t>
            </a:r>
            <a:endParaRPr sz="2400">
              <a:solidFill>
                <a:schemeClr val="lt1"/>
              </a:solidFill>
              <a:latin typeface="Bree Serif"/>
              <a:ea typeface="Bree Serif"/>
              <a:cs typeface="Bree Serif"/>
              <a:sym typeface="Bree Serif"/>
            </a:endParaRPr>
          </a:p>
        </p:txBody>
      </p:sp>
      <p:sp>
        <p:nvSpPr>
          <p:cNvPr id="649" name="Google Shape;649;p51"/>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Virtualización con soporte de hardware: VT-c</a:t>
            </a:r>
            <a:endParaRPr/>
          </a:p>
        </p:txBody>
      </p:sp>
      <p:sp>
        <p:nvSpPr>
          <p:cNvPr id="650" name="Google Shape;650;p51"/>
          <p:cNvSpPr txBox="1"/>
          <p:nvPr/>
        </p:nvSpPr>
        <p:spPr>
          <a:xfrm>
            <a:off x="293925" y="777975"/>
            <a:ext cx="7232100" cy="46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073763"/>
                </a:solidFill>
              </a:rPr>
              <a:t>PCI-SIG Single Root I/O Virtualization (SR-IOV)</a:t>
            </a:r>
            <a:endParaRPr b="1" sz="1800">
              <a:solidFill>
                <a:srgbClr val="073763"/>
              </a:solidFill>
            </a:endParaRPr>
          </a:p>
        </p:txBody>
      </p:sp>
      <p:pic>
        <p:nvPicPr>
          <p:cNvPr id="651" name="Google Shape;651;p51"/>
          <p:cNvPicPr preferRelativeResize="0"/>
          <p:nvPr/>
        </p:nvPicPr>
        <p:blipFill>
          <a:blip r:embed="rId3">
            <a:alphaModFix amt="80000"/>
          </a:blip>
          <a:stretch>
            <a:fillRect/>
          </a:stretch>
        </p:blipFill>
        <p:spPr>
          <a:xfrm>
            <a:off x="7928325" y="694673"/>
            <a:ext cx="897234" cy="1025217"/>
          </a:xfrm>
          <a:prstGeom prst="rect">
            <a:avLst/>
          </a:prstGeom>
          <a:noFill/>
          <a:ln>
            <a:noFill/>
          </a:ln>
        </p:spPr>
      </p:pic>
      <p:pic>
        <p:nvPicPr>
          <p:cNvPr id="652" name="Google Shape;652;p51"/>
          <p:cNvPicPr preferRelativeResize="0"/>
          <p:nvPr/>
        </p:nvPicPr>
        <p:blipFill>
          <a:blip r:embed="rId4">
            <a:alphaModFix/>
          </a:blip>
          <a:stretch>
            <a:fillRect/>
          </a:stretch>
        </p:blipFill>
        <p:spPr>
          <a:xfrm>
            <a:off x="8189466" y="734931"/>
            <a:ext cx="897234" cy="1025217"/>
          </a:xfrm>
          <a:prstGeom prst="rect">
            <a:avLst/>
          </a:prstGeom>
          <a:noFill/>
          <a:ln>
            <a:noFill/>
          </a:ln>
        </p:spPr>
      </p:pic>
      <p:pic>
        <p:nvPicPr>
          <p:cNvPr id="653" name="Google Shape;653;p51"/>
          <p:cNvPicPr preferRelativeResize="0"/>
          <p:nvPr/>
        </p:nvPicPr>
        <p:blipFill>
          <a:blip r:embed="rId5">
            <a:alphaModFix amt="70000"/>
          </a:blip>
          <a:stretch>
            <a:fillRect/>
          </a:stretch>
        </p:blipFill>
        <p:spPr>
          <a:xfrm>
            <a:off x="8114281" y="1505125"/>
            <a:ext cx="972419" cy="847720"/>
          </a:xfrm>
          <a:prstGeom prst="rect">
            <a:avLst/>
          </a:prstGeom>
          <a:noFill/>
          <a:ln>
            <a:noFill/>
          </a:ln>
        </p:spPr>
      </p:pic>
      <p:sp>
        <p:nvSpPr>
          <p:cNvPr id="654" name="Google Shape;654;p51"/>
          <p:cNvSpPr txBox="1"/>
          <p:nvPr/>
        </p:nvSpPr>
        <p:spPr>
          <a:xfrm>
            <a:off x="7041500" y="2690200"/>
            <a:ext cx="1992900" cy="34407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lang="en" sz="1800">
                <a:latin typeface="Bree Serif"/>
                <a:ea typeface="Bree Serif"/>
                <a:cs typeface="Bree Serif"/>
                <a:sym typeface="Bree Serif"/>
              </a:rPr>
              <a:t>SR-IOV permite particionar un dispositivo de red Intel en múltiples ports virtuales aislados </a:t>
            </a:r>
            <a:endParaRPr i="1" sz="1800">
              <a:latin typeface="Bree Serif"/>
              <a:ea typeface="Bree Serif"/>
              <a:cs typeface="Bree Serif"/>
              <a:sym typeface="Bree Serif"/>
            </a:endParaRPr>
          </a:p>
        </p:txBody>
      </p:sp>
      <p:sp>
        <p:nvSpPr>
          <p:cNvPr id="655" name="Google Shape;655;p51"/>
          <p:cNvSpPr/>
          <p:nvPr/>
        </p:nvSpPr>
        <p:spPr>
          <a:xfrm>
            <a:off x="1314600" y="2317875"/>
            <a:ext cx="5661900" cy="1239300"/>
          </a:xfrm>
          <a:prstGeom prst="cube">
            <a:avLst>
              <a:gd fmla="val 20045" name="adj"/>
            </a:avLst>
          </a:prstGeom>
          <a:solidFill>
            <a:srgbClr val="FF9900"/>
          </a:solidFill>
          <a:ln cap="flat" cmpd="sng" w="9525">
            <a:solidFill>
              <a:srgbClr val="000000"/>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2400">
                <a:solidFill>
                  <a:srgbClr val="FFFFFF"/>
                </a:solidFill>
                <a:latin typeface="Bree Serif"/>
                <a:ea typeface="Bree Serif"/>
                <a:cs typeface="Bree Serif"/>
                <a:sym typeface="Bree Serif"/>
              </a:rPr>
              <a:t>Hypervisor (VMM)</a:t>
            </a:r>
            <a:endParaRPr i="1" sz="2400">
              <a:solidFill>
                <a:srgbClr val="FFFFFF"/>
              </a:solidFill>
              <a:latin typeface="Bree Serif"/>
              <a:ea typeface="Bree Serif"/>
              <a:cs typeface="Bree Serif"/>
              <a:sym typeface="Bree Serif"/>
            </a:endParaRPr>
          </a:p>
        </p:txBody>
      </p:sp>
      <p:sp>
        <p:nvSpPr>
          <p:cNvPr id="656" name="Google Shape;656;p51"/>
          <p:cNvSpPr/>
          <p:nvPr/>
        </p:nvSpPr>
        <p:spPr>
          <a:xfrm>
            <a:off x="1311800" y="1308225"/>
            <a:ext cx="1992900" cy="1185000"/>
          </a:xfrm>
          <a:prstGeom prst="cube">
            <a:avLst>
              <a:gd fmla="val 19539" name="adj"/>
            </a:avLst>
          </a:prstGeom>
          <a:solidFill>
            <a:srgbClr val="CC0000"/>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VM 1</a:t>
            </a:r>
            <a:endParaRPr sz="1800">
              <a:solidFill>
                <a:schemeClr val="lt1"/>
              </a:solidFill>
              <a:latin typeface="Bree Serif"/>
              <a:ea typeface="Bree Serif"/>
              <a:cs typeface="Bree Serif"/>
              <a:sym typeface="Bree Serif"/>
            </a:endParaRPr>
          </a:p>
          <a:p>
            <a:pPr indent="0" lvl="0" marL="0" rtl="0" algn="ctr">
              <a:spcBef>
                <a:spcPts val="0"/>
              </a:spcBef>
              <a:spcAft>
                <a:spcPts val="0"/>
              </a:spcAft>
              <a:buNone/>
            </a:pPr>
            <a:r>
              <a:rPr lang="en" sz="1800">
                <a:solidFill>
                  <a:schemeClr val="lt1"/>
                </a:solidFill>
                <a:latin typeface="Bree Serif"/>
                <a:ea typeface="Bree Serif"/>
                <a:cs typeface="Bree Serif"/>
                <a:sym typeface="Bree Serif"/>
              </a:rPr>
              <a:t>SO</a:t>
            </a:r>
            <a:endParaRPr sz="1800">
              <a:solidFill>
                <a:schemeClr val="lt1"/>
              </a:solidFill>
              <a:latin typeface="Bree Serif"/>
              <a:ea typeface="Bree Serif"/>
              <a:cs typeface="Bree Serif"/>
              <a:sym typeface="Bree Serif"/>
            </a:endParaRPr>
          </a:p>
        </p:txBody>
      </p:sp>
      <p:sp>
        <p:nvSpPr>
          <p:cNvPr id="657" name="Google Shape;657;p51"/>
          <p:cNvSpPr/>
          <p:nvPr/>
        </p:nvSpPr>
        <p:spPr>
          <a:xfrm>
            <a:off x="3112550" y="1308250"/>
            <a:ext cx="1926000" cy="1185000"/>
          </a:xfrm>
          <a:prstGeom prst="cube">
            <a:avLst>
              <a:gd fmla="val 19537" name="adj"/>
            </a:avLst>
          </a:prstGeom>
          <a:solidFill>
            <a:srgbClr val="38761D"/>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VM 2</a:t>
            </a:r>
            <a:endParaRPr sz="1800">
              <a:solidFill>
                <a:schemeClr val="lt1"/>
              </a:solidFill>
              <a:latin typeface="Bree Serif"/>
              <a:ea typeface="Bree Serif"/>
              <a:cs typeface="Bree Serif"/>
              <a:sym typeface="Bree Serif"/>
            </a:endParaRPr>
          </a:p>
          <a:p>
            <a:pPr indent="0" lvl="0" marL="0" rtl="0" algn="ctr">
              <a:spcBef>
                <a:spcPts val="0"/>
              </a:spcBef>
              <a:spcAft>
                <a:spcPts val="0"/>
              </a:spcAft>
              <a:buNone/>
            </a:pPr>
            <a:r>
              <a:rPr lang="en" sz="1800">
                <a:solidFill>
                  <a:schemeClr val="lt1"/>
                </a:solidFill>
                <a:latin typeface="Bree Serif"/>
                <a:ea typeface="Bree Serif"/>
                <a:cs typeface="Bree Serif"/>
                <a:sym typeface="Bree Serif"/>
              </a:rPr>
              <a:t>SO</a:t>
            </a:r>
            <a:endParaRPr sz="1800">
              <a:solidFill>
                <a:schemeClr val="lt1"/>
              </a:solidFill>
              <a:latin typeface="Bree Serif"/>
              <a:ea typeface="Bree Serif"/>
              <a:cs typeface="Bree Serif"/>
              <a:sym typeface="Bree Serif"/>
            </a:endParaRPr>
          </a:p>
        </p:txBody>
      </p:sp>
      <p:sp>
        <p:nvSpPr>
          <p:cNvPr id="658" name="Google Shape;658;p51"/>
          <p:cNvSpPr/>
          <p:nvPr/>
        </p:nvSpPr>
        <p:spPr>
          <a:xfrm>
            <a:off x="4870500" y="1303575"/>
            <a:ext cx="2106000" cy="1185000"/>
          </a:xfrm>
          <a:prstGeom prst="cube">
            <a:avLst>
              <a:gd fmla="val 20854" name="adj"/>
            </a:avLst>
          </a:prstGeom>
          <a:solidFill>
            <a:srgbClr val="45818E"/>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VM 3</a:t>
            </a:r>
            <a:endParaRPr sz="1800">
              <a:solidFill>
                <a:schemeClr val="lt1"/>
              </a:solidFill>
              <a:latin typeface="Bree Serif"/>
              <a:ea typeface="Bree Serif"/>
              <a:cs typeface="Bree Serif"/>
              <a:sym typeface="Bree Serif"/>
            </a:endParaRPr>
          </a:p>
          <a:p>
            <a:pPr indent="0" lvl="0" marL="0" rtl="0" algn="ctr">
              <a:spcBef>
                <a:spcPts val="0"/>
              </a:spcBef>
              <a:spcAft>
                <a:spcPts val="0"/>
              </a:spcAft>
              <a:buNone/>
            </a:pPr>
            <a:r>
              <a:rPr lang="en" sz="1800">
                <a:solidFill>
                  <a:schemeClr val="lt1"/>
                </a:solidFill>
                <a:latin typeface="Bree Serif"/>
                <a:ea typeface="Bree Serif"/>
                <a:cs typeface="Bree Serif"/>
                <a:sym typeface="Bree Serif"/>
              </a:rPr>
              <a:t>SO</a:t>
            </a:r>
            <a:endParaRPr sz="1800">
              <a:solidFill>
                <a:schemeClr val="lt1"/>
              </a:solidFill>
              <a:latin typeface="Bree Serif"/>
              <a:ea typeface="Bree Serif"/>
              <a:cs typeface="Bree Serif"/>
              <a:sym typeface="Bree Serif"/>
            </a:endParaRPr>
          </a:p>
        </p:txBody>
      </p:sp>
      <p:sp>
        <p:nvSpPr>
          <p:cNvPr id="659" name="Google Shape;659;p51"/>
          <p:cNvSpPr/>
          <p:nvPr/>
        </p:nvSpPr>
        <p:spPr>
          <a:xfrm>
            <a:off x="2404000" y="2368543"/>
            <a:ext cx="372300" cy="3071400"/>
          </a:xfrm>
          <a:prstGeom prst="rect">
            <a:avLst/>
          </a:prstGeom>
          <a:solidFill>
            <a:srgbClr val="CCCCCC"/>
          </a:solidFill>
          <a:ln cap="flat" cmpd="sng" w="19050">
            <a:solidFill>
              <a:srgbClr val="CCCCCC"/>
            </a:solidFill>
            <a:prstDash val="solid"/>
            <a:round/>
            <a:headEnd len="sm" w="sm" type="none"/>
            <a:tailEnd len="sm" w="sm" type="none"/>
          </a:ln>
          <a:effectLst>
            <a:outerShdw blurRad="285750" rotWithShape="0" algn="bl" dir="12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51"/>
          <p:cNvSpPr/>
          <p:nvPr/>
        </p:nvSpPr>
        <p:spPr>
          <a:xfrm>
            <a:off x="4309650" y="2368543"/>
            <a:ext cx="372300" cy="3071400"/>
          </a:xfrm>
          <a:prstGeom prst="rect">
            <a:avLst/>
          </a:prstGeom>
          <a:solidFill>
            <a:srgbClr val="CCCCCC"/>
          </a:solidFill>
          <a:ln cap="flat" cmpd="sng" w="19050">
            <a:solidFill>
              <a:srgbClr val="CCCCCC"/>
            </a:solidFill>
            <a:prstDash val="solid"/>
            <a:round/>
            <a:headEnd len="sm" w="sm" type="none"/>
            <a:tailEnd len="sm" w="sm" type="none"/>
          </a:ln>
          <a:effectLst>
            <a:outerShdw blurRad="285750" rotWithShape="0" algn="bl" dir="12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51"/>
          <p:cNvSpPr/>
          <p:nvPr/>
        </p:nvSpPr>
        <p:spPr>
          <a:xfrm>
            <a:off x="6007975" y="2368543"/>
            <a:ext cx="372300" cy="3071400"/>
          </a:xfrm>
          <a:prstGeom prst="rect">
            <a:avLst/>
          </a:prstGeom>
          <a:solidFill>
            <a:srgbClr val="CCCCCC"/>
          </a:solidFill>
          <a:ln cap="flat" cmpd="sng" w="19050">
            <a:solidFill>
              <a:srgbClr val="CCCCCC"/>
            </a:solidFill>
            <a:prstDash val="solid"/>
            <a:round/>
            <a:headEnd len="sm" w="sm" type="none"/>
            <a:tailEnd len="sm" w="sm" type="none"/>
          </a:ln>
          <a:effectLst>
            <a:outerShdw blurRad="285750" rotWithShape="0" algn="bl" dir="12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51"/>
          <p:cNvSpPr/>
          <p:nvPr/>
        </p:nvSpPr>
        <p:spPr>
          <a:xfrm rot="5400000">
            <a:off x="4212150" y="3526263"/>
            <a:ext cx="361500" cy="3978000"/>
          </a:xfrm>
          <a:prstGeom prst="rect">
            <a:avLst/>
          </a:prstGeom>
          <a:solidFill>
            <a:srgbClr val="CCCCCC"/>
          </a:solidFill>
          <a:ln cap="flat" cmpd="sng" w="19050">
            <a:solidFill>
              <a:srgbClr val="CCCCCC"/>
            </a:solidFill>
            <a:prstDash val="solid"/>
            <a:round/>
            <a:headEnd len="sm" w="sm" type="none"/>
            <a:tailEnd len="sm" w="sm" type="none"/>
          </a:ln>
          <a:effectLst>
            <a:outerShdw blurRad="114300" rotWithShape="0" algn="bl" dir="5400000" dist="1143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51"/>
          <p:cNvSpPr/>
          <p:nvPr/>
        </p:nvSpPr>
        <p:spPr>
          <a:xfrm>
            <a:off x="1602900" y="4145454"/>
            <a:ext cx="1310400" cy="609000"/>
          </a:xfrm>
          <a:prstGeom prst="bevel">
            <a:avLst>
              <a:gd fmla="val 7082" name="adj"/>
            </a:avLst>
          </a:prstGeom>
          <a:solidFill>
            <a:srgbClr val="CC0000"/>
          </a:solidFill>
          <a:ln cap="flat" cmpd="sng" w="9525">
            <a:solidFill>
              <a:schemeClr val="dk2"/>
            </a:solidFill>
            <a:prstDash val="solid"/>
            <a:round/>
            <a:headEnd len="sm" w="sm" type="none"/>
            <a:tailEnd len="sm" w="sm" type="none"/>
          </a:ln>
          <a:effectLst>
            <a:outerShdw blurRad="285750" rotWithShape="0" algn="bl" dir="5400000" dist="1143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Adaptador</a:t>
            </a:r>
            <a:endParaRPr i="1">
              <a:solidFill>
                <a:schemeClr val="lt1"/>
              </a:solidFill>
              <a:latin typeface="Bree Serif"/>
              <a:ea typeface="Bree Serif"/>
              <a:cs typeface="Bree Serif"/>
              <a:sym typeface="Bree Serif"/>
            </a:endParaRPr>
          </a:p>
          <a:p>
            <a:pPr indent="0" lvl="0" marL="0" rtl="0" algn="ctr">
              <a:spcBef>
                <a:spcPts val="0"/>
              </a:spcBef>
              <a:spcAft>
                <a:spcPts val="0"/>
              </a:spcAft>
              <a:buNone/>
            </a:pPr>
            <a:r>
              <a:rPr i="1" lang="en">
                <a:solidFill>
                  <a:schemeClr val="lt1"/>
                </a:solidFill>
                <a:latin typeface="Bree Serif"/>
                <a:ea typeface="Bree Serif"/>
                <a:cs typeface="Bree Serif"/>
                <a:sym typeface="Bree Serif"/>
              </a:rPr>
              <a:t>Virtual 1</a:t>
            </a:r>
            <a:endParaRPr i="1">
              <a:solidFill>
                <a:schemeClr val="lt1"/>
              </a:solidFill>
              <a:latin typeface="Bree Serif"/>
              <a:ea typeface="Bree Serif"/>
              <a:cs typeface="Bree Serif"/>
              <a:sym typeface="Bree Serif"/>
            </a:endParaRPr>
          </a:p>
        </p:txBody>
      </p:sp>
      <p:sp>
        <p:nvSpPr>
          <p:cNvPr id="664" name="Google Shape;664;p51"/>
          <p:cNvSpPr/>
          <p:nvPr/>
        </p:nvSpPr>
        <p:spPr>
          <a:xfrm>
            <a:off x="3380850" y="4130972"/>
            <a:ext cx="1310400" cy="609000"/>
          </a:xfrm>
          <a:prstGeom prst="bevel">
            <a:avLst>
              <a:gd fmla="val 7082" name="adj"/>
            </a:avLst>
          </a:prstGeom>
          <a:solidFill>
            <a:srgbClr val="38761D"/>
          </a:solidFill>
          <a:ln cap="flat" cmpd="sng" w="9525">
            <a:solidFill>
              <a:schemeClr val="dk2"/>
            </a:solidFill>
            <a:prstDash val="solid"/>
            <a:round/>
            <a:headEnd len="sm" w="sm" type="none"/>
            <a:tailEnd len="sm" w="sm" type="none"/>
          </a:ln>
          <a:effectLst>
            <a:outerShdw blurRad="285750" rotWithShape="0" algn="bl" dir="5400000" dist="1143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Adaptador</a:t>
            </a:r>
            <a:endParaRPr i="1">
              <a:solidFill>
                <a:schemeClr val="lt1"/>
              </a:solidFill>
              <a:latin typeface="Bree Serif"/>
              <a:ea typeface="Bree Serif"/>
              <a:cs typeface="Bree Serif"/>
              <a:sym typeface="Bree Serif"/>
            </a:endParaRPr>
          </a:p>
          <a:p>
            <a:pPr indent="0" lvl="0" marL="0" rtl="0" algn="ctr">
              <a:spcBef>
                <a:spcPts val="0"/>
              </a:spcBef>
              <a:spcAft>
                <a:spcPts val="0"/>
              </a:spcAft>
              <a:buNone/>
            </a:pPr>
            <a:r>
              <a:rPr i="1" lang="en">
                <a:solidFill>
                  <a:schemeClr val="lt1"/>
                </a:solidFill>
                <a:latin typeface="Bree Serif"/>
                <a:ea typeface="Bree Serif"/>
                <a:cs typeface="Bree Serif"/>
                <a:sym typeface="Bree Serif"/>
              </a:rPr>
              <a:t>Virtual 2</a:t>
            </a:r>
            <a:endParaRPr i="1">
              <a:solidFill>
                <a:schemeClr val="lt1"/>
              </a:solidFill>
              <a:latin typeface="Bree Serif"/>
              <a:ea typeface="Bree Serif"/>
              <a:cs typeface="Bree Serif"/>
              <a:sym typeface="Bree Serif"/>
            </a:endParaRPr>
          </a:p>
        </p:txBody>
      </p:sp>
      <p:sp>
        <p:nvSpPr>
          <p:cNvPr id="665" name="Google Shape;665;p51"/>
          <p:cNvSpPr/>
          <p:nvPr/>
        </p:nvSpPr>
        <p:spPr>
          <a:xfrm>
            <a:off x="5158800" y="4112047"/>
            <a:ext cx="1310400" cy="609000"/>
          </a:xfrm>
          <a:prstGeom prst="bevel">
            <a:avLst>
              <a:gd fmla="val 7082" name="adj"/>
            </a:avLst>
          </a:prstGeom>
          <a:solidFill>
            <a:srgbClr val="45818E"/>
          </a:solidFill>
          <a:ln cap="flat" cmpd="sng" w="9525">
            <a:solidFill>
              <a:schemeClr val="dk2"/>
            </a:solidFill>
            <a:prstDash val="solid"/>
            <a:round/>
            <a:headEnd len="sm" w="sm" type="none"/>
            <a:tailEnd len="sm" w="sm" type="none"/>
          </a:ln>
          <a:effectLst>
            <a:outerShdw blurRad="285750" rotWithShape="0" algn="bl" dir="5400000" dist="114300">
              <a:srgbClr val="000000">
                <a:alpha val="50000"/>
              </a:srgbClr>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i="1" lang="en">
                <a:solidFill>
                  <a:schemeClr val="lt1"/>
                </a:solidFill>
                <a:latin typeface="Bree Serif"/>
                <a:ea typeface="Bree Serif"/>
                <a:cs typeface="Bree Serif"/>
                <a:sym typeface="Bree Serif"/>
              </a:rPr>
              <a:t>Adaptador</a:t>
            </a:r>
            <a:endParaRPr i="1">
              <a:solidFill>
                <a:schemeClr val="lt1"/>
              </a:solidFill>
              <a:latin typeface="Bree Serif"/>
              <a:ea typeface="Bree Serif"/>
              <a:cs typeface="Bree Serif"/>
              <a:sym typeface="Bree Serif"/>
            </a:endParaRPr>
          </a:p>
          <a:p>
            <a:pPr indent="0" lvl="0" marL="0" rtl="0" algn="ctr">
              <a:spcBef>
                <a:spcPts val="0"/>
              </a:spcBef>
              <a:spcAft>
                <a:spcPts val="0"/>
              </a:spcAft>
              <a:buNone/>
            </a:pPr>
            <a:r>
              <a:rPr i="1" lang="en">
                <a:solidFill>
                  <a:schemeClr val="lt1"/>
                </a:solidFill>
                <a:latin typeface="Bree Serif"/>
                <a:ea typeface="Bree Serif"/>
                <a:cs typeface="Bree Serif"/>
                <a:sym typeface="Bree Serif"/>
              </a:rPr>
              <a:t>Virtual n</a:t>
            </a:r>
            <a:endParaRPr i="1">
              <a:solidFill>
                <a:schemeClr val="lt1"/>
              </a:solidFill>
              <a:latin typeface="Bree Serif"/>
              <a:ea typeface="Bree Serif"/>
              <a:cs typeface="Bree Serif"/>
              <a:sym typeface="Bree Serif"/>
            </a:endParaRPr>
          </a:p>
        </p:txBody>
      </p:sp>
      <p:sp>
        <p:nvSpPr>
          <p:cNvPr id="666" name="Google Shape;666;p51"/>
          <p:cNvSpPr/>
          <p:nvPr/>
        </p:nvSpPr>
        <p:spPr>
          <a:xfrm>
            <a:off x="2136300" y="4871475"/>
            <a:ext cx="897300" cy="293700"/>
          </a:xfrm>
          <a:prstGeom prst="bevel">
            <a:avLst>
              <a:gd fmla="val 7082" name="adj"/>
            </a:avLst>
          </a:prstGeom>
          <a:solidFill>
            <a:srgbClr val="CC0000"/>
          </a:solidFill>
          <a:ln cap="flat" cmpd="sng" w="9525">
            <a:solidFill>
              <a:schemeClr val="dk2"/>
            </a:solidFill>
            <a:prstDash val="solid"/>
            <a:round/>
            <a:headEnd len="sm" w="sm" type="none"/>
            <a:tailEnd len="sm" w="sm" type="none"/>
          </a:ln>
          <a:effectLst>
            <a:outerShdw blurRad="285750" rotWithShape="0" algn="bl" dir="5400000" dist="1143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Cola</a:t>
            </a:r>
            <a:endParaRPr i="1">
              <a:solidFill>
                <a:schemeClr val="lt1"/>
              </a:solidFill>
              <a:latin typeface="Bree Serif"/>
              <a:ea typeface="Bree Serif"/>
              <a:cs typeface="Bree Serif"/>
              <a:sym typeface="Bree Serif"/>
            </a:endParaRPr>
          </a:p>
        </p:txBody>
      </p:sp>
      <p:sp>
        <p:nvSpPr>
          <p:cNvPr id="667" name="Google Shape;667;p51"/>
          <p:cNvSpPr/>
          <p:nvPr/>
        </p:nvSpPr>
        <p:spPr>
          <a:xfrm>
            <a:off x="4044600" y="4871475"/>
            <a:ext cx="897300" cy="293700"/>
          </a:xfrm>
          <a:prstGeom prst="bevel">
            <a:avLst>
              <a:gd fmla="val 7082" name="adj"/>
            </a:avLst>
          </a:prstGeom>
          <a:solidFill>
            <a:srgbClr val="38761D"/>
          </a:solidFill>
          <a:ln cap="flat" cmpd="sng" w="9525">
            <a:solidFill>
              <a:schemeClr val="dk2"/>
            </a:solidFill>
            <a:prstDash val="solid"/>
            <a:round/>
            <a:headEnd len="sm" w="sm" type="none"/>
            <a:tailEnd len="sm" w="sm" type="none"/>
          </a:ln>
          <a:effectLst>
            <a:outerShdw blurRad="285750" rotWithShape="0" algn="bl" dir="5400000" dist="11430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Cola</a:t>
            </a:r>
            <a:endParaRPr i="1">
              <a:solidFill>
                <a:schemeClr val="lt1"/>
              </a:solidFill>
              <a:latin typeface="Bree Serif"/>
              <a:ea typeface="Bree Serif"/>
              <a:cs typeface="Bree Serif"/>
              <a:sym typeface="Bree Serif"/>
            </a:endParaRPr>
          </a:p>
        </p:txBody>
      </p:sp>
      <p:sp>
        <p:nvSpPr>
          <p:cNvPr id="668" name="Google Shape;668;p51"/>
          <p:cNvSpPr/>
          <p:nvPr/>
        </p:nvSpPr>
        <p:spPr>
          <a:xfrm>
            <a:off x="4923975" y="5677117"/>
            <a:ext cx="372300" cy="1155600"/>
          </a:xfrm>
          <a:prstGeom prst="rect">
            <a:avLst/>
          </a:prstGeom>
          <a:solidFill>
            <a:srgbClr val="CCCCCC"/>
          </a:solidFill>
          <a:ln cap="flat" cmpd="sng" w="19050">
            <a:solidFill>
              <a:srgbClr val="CCCCCC"/>
            </a:solidFill>
            <a:prstDash val="solid"/>
            <a:round/>
            <a:headEnd len="sm" w="sm" type="none"/>
            <a:tailEnd len="sm" w="sm" type="none"/>
          </a:ln>
          <a:effectLst>
            <a:outerShdw blurRad="114300" rotWithShape="0" algn="bl" dir="1560000" dist="1143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51"/>
          <p:cNvSpPr/>
          <p:nvPr/>
        </p:nvSpPr>
        <p:spPr>
          <a:xfrm>
            <a:off x="6092125" y="2546467"/>
            <a:ext cx="204000" cy="200400"/>
          </a:xfrm>
          <a:prstGeom prst="ellipse">
            <a:avLst/>
          </a:prstGeom>
          <a:solidFill>
            <a:srgbClr val="0B5394"/>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51"/>
          <p:cNvSpPr/>
          <p:nvPr/>
        </p:nvSpPr>
        <p:spPr>
          <a:xfrm>
            <a:off x="6092125" y="2962708"/>
            <a:ext cx="204000" cy="200400"/>
          </a:xfrm>
          <a:prstGeom prst="ellipse">
            <a:avLst/>
          </a:prstGeom>
          <a:solidFill>
            <a:srgbClr val="0B5394"/>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51"/>
          <p:cNvSpPr/>
          <p:nvPr/>
        </p:nvSpPr>
        <p:spPr>
          <a:xfrm>
            <a:off x="6092125" y="3708977"/>
            <a:ext cx="204000" cy="200400"/>
          </a:xfrm>
          <a:prstGeom prst="ellipse">
            <a:avLst/>
          </a:prstGeom>
          <a:solidFill>
            <a:srgbClr val="0B5394"/>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51"/>
          <p:cNvSpPr/>
          <p:nvPr/>
        </p:nvSpPr>
        <p:spPr>
          <a:xfrm>
            <a:off x="5670150" y="4871475"/>
            <a:ext cx="897300" cy="293700"/>
          </a:xfrm>
          <a:prstGeom prst="bevel">
            <a:avLst>
              <a:gd fmla="val 7082" name="adj"/>
            </a:avLst>
          </a:prstGeom>
          <a:solidFill>
            <a:srgbClr val="45818E"/>
          </a:solidFill>
          <a:ln cap="flat" cmpd="sng" w="9525">
            <a:solidFill>
              <a:schemeClr val="dk2"/>
            </a:solidFill>
            <a:prstDash val="solid"/>
            <a:round/>
            <a:headEnd len="sm" w="sm" type="none"/>
            <a:tailEnd len="sm" w="sm" type="none"/>
          </a:ln>
          <a:effectLst>
            <a:outerShdw blurRad="285750" rotWithShape="0" algn="bl" dir="5400000" dist="114300">
              <a:srgbClr val="000000">
                <a:alpha val="50000"/>
              </a:srgbClr>
            </a:outerShdw>
          </a:effectLst>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lt1"/>
                </a:solidFill>
                <a:latin typeface="Bree Serif"/>
                <a:ea typeface="Bree Serif"/>
                <a:cs typeface="Bree Serif"/>
                <a:sym typeface="Bree Serif"/>
              </a:rPr>
              <a:t>Cola</a:t>
            </a:r>
            <a:endParaRPr>
              <a:solidFill>
                <a:schemeClr val="lt1"/>
              </a:solidFill>
              <a:latin typeface="Bree Serif"/>
              <a:ea typeface="Bree Serif"/>
              <a:cs typeface="Bree Serif"/>
              <a:sym typeface="Bree Serif"/>
            </a:endParaRPr>
          </a:p>
        </p:txBody>
      </p:sp>
      <p:sp>
        <p:nvSpPr>
          <p:cNvPr id="673" name="Google Shape;673;p51"/>
          <p:cNvSpPr/>
          <p:nvPr/>
        </p:nvSpPr>
        <p:spPr>
          <a:xfrm>
            <a:off x="6158900" y="4732506"/>
            <a:ext cx="204000" cy="200400"/>
          </a:xfrm>
          <a:prstGeom prst="ellipse">
            <a:avLst/>
          </a:prstGeom>
          <a:solidFill>
            <a:srgbClr val="0B5394"/>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51"/>
          <p:cNvSpPr/>
          <p:nvPr/>
        </p:nvSpPr>
        <p:spPr>
          <a:xfrm>
            <a:off x="6016800" y="5415068"/>
            <a:ext cx="204000" cy="200400"/>
          </a:xfrm>
          <a:prstGeom prst="ellipse">
            <a:avLst/>
          </a:prstGeom>
          <a:solidFill>
            <a:srgbClr val="0B5394"/>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51"/>
          <p:cNvSpPr/>
          <p:nvPr/>
        </p:nvSpPr>
        <p:spPr>
          <a:xfrm>
            <a:off x="5008125" y="6465546"/>
            <a:ext cx="204000" cy="200400"/>
          </a:xfrm>
          <a:prstGeom prst="ellipse">
            <a:avLst/>
          </a:prstGeom>
          <a:solidFill>
            <a:srgbClr val="0B5394"/>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51"/>
          <p:cNvSpPr/>
          <p:nvPr/>
        </p:nvSpPr>
        <p:spPr>
          <a:xfrm>
            <a:off x="4393800" y="2729830"/>
            <a:ext cx="204000" cy="200400"/>
          </a:xfrm>
          <a:prstGeom prst="ellipse">
            <a:avLst/>
          </a:prstGeom>
          <a:solidFill>
            <a:srgbClr val="38761D"/>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51"/>
          <p:cNvSpPr/>
          <p:nvPr/>
        </p:nvSpPr>
        <p:spPr>
          <a:xfrm>
            <a:off x="4393800" y="3582086"/>
            <a:ext cx="204000" cy="200400"/>
          </a:xfrm>
          <a:prstGeom prst="ellipse">
            <a:avLst/>
          </a:prstGeom>
          <a:solidFill>
            <a:srgbClr val="38761D"/>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51"/>
          <p:cNvSpPr/>
          <p:nvPr/>
        </p:nvSpPr>
        <p:spPr>
          <a:xfrm>
            <a:off x="4418788" y="5084858"/>
            <a:ext cx="204000" cy="200400"/>
          </a:xfrm>
          <a:prstGeom prst="ellipse">
            <a:avLst/>
          </a:prstGeom>
          <a:solidFill>
            <a:srgbClr val="38761D"/>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51"/>
          <p:cNvSpPr/>
          <p:nvPr/>
        </p:nvSpPr>
        <p:spPr>
          <a:xfrm>
            <a:off x="4470000" y="5341359"/>
            <a:ext cx="204000" cy="200400"/>
          </a:xfrm>
          <a:prstGeom prst="ellipse">
            <a:avLst/>
          </a:prstGeom>
          <a:solidFill>
            <a:srgbClr val="38761D"/>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51"/>
          <p:cNvSpPr/>
          <p:nvPr/>
        </p:nvSpPr>
        <p:spPr>
          <a:xfrm>
            <a:off x="5008125" y="5493026"/>
            <a:ext cx="204000" cy="200400"/>
          </a:xfrm>
          <a:prstGeom prst="ellipse">
            <a:avLst/>
          </a:prstGeom>
          <a:solidFill>
            <a:srgbClr val="38761D"/>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51"/>
          <p:cNvSpPr/>
          <p:nvPr/>
        </p:nvSpPr>
        <p:spPr>
          <a:xfrm>
            <a:off x="2488150" y="262767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51"/>
          <p:cNvSpPr/>
          <p:nvPr/>
        </p:nvSpPr>
        <p:spPr>
          <a:xfrm>
            <a:off x="2488150" y="3067166"/>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51"/>
          <p:cNvSpPr/>
          <p:nvPr/>
        </p:nvSpPr>
        <p:spPr>
          <a:xfrm>
            <a:off x="2488150" y="3516704"/>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51"/>
          <p:cNvSpPr/>
          <p:nvPr/>
        </p:nvSpPr>
        <p:spPr>
          <a:xfrm>
            <a:off x="2482950" y="3865512"/>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51"/>
          <p:cNvSpPr/>
          <p:nvPr/>
        </p:nvSpPr>
        <p:spPr>
          <a:xfrm>
            <a:off x="2482950" y="5183914"/>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51"/>
          <p:cNvSpPr/>
          <p:nvPr/>
        </p:nvSpPr>
        <p:spPr>
          <a:xfrm>
            <a:off x="3033600" y="541506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51"/>
          <p:cNvSpPr/>
          <p:nvPr/>
        </p:nvSpPr>
        <p:spPr>
          <a:xfrm>
            <a:off x="2692150" y="541506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51"/>
          <p:cNvSpPr/>
          <p:nvPr/>
        </p:nvSpPr>
        <p:spPr>
          <a:xfrm>
            <a:off x="3454675" y="541506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51"/>
          <p:cNvSpPr/>
          <p:nvPr/>
        </p:nvSpPr>
        <p:spPr>
          <a:xfrm>
            <a:off x="3850138" y="541506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1"/>
          <p:cNvSpPr/>
          <p:nvPr/>
        </p:nvSpPr>
        <p:spPr>
          <a:xfrm>
            <a:off x="4739063" y="541506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1"/>
          <p:cNvSpPr/>
          <p:nvPr/>
        </p:nvSpPr>
        <p:spPr>
          <a:xfrm>
            <a:off x="5008125" y="5795996"/>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1"/>
          <p:cNvSpPr/>
          <p:nvPr/>
        </p:nvSpPr>
        <p:spPr>
          <a:xfrm>
            <a:off x="5008125" y="6130771"/>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128588" rotWithShape="0" algn="bl" dir="540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51"/>
          <p:cNvSpPr/>
          <p:nvPr/>
        </p:nvSpPr>
        <p:spPr>
          <a:xfrm>
            <a:off x="2284150" y="1996200"/>
            <a:ext cx="612000" cy="372300"/>
          </a:xfrm>
          <a:prstGeom prst="rect">
            <a:avLst/>
          </a:prstGeom>
          <a:solidFill>
            <a:srgbClr val="3D85C6"/>
          </a:solidFill>
          <a:ln cap="flat" cmpd="sng" w="19050">
            <a:solidFill>
              <a:srgbClr val="FF9900"/>
            </a:solidFill>
            <a:prstDash val="solid"/>
            <a:round/>
            <a:headEnd len="sm" w="sm" type="none"/>
            <a:tailEnd len="sm" w="sm" type="none"/>
          </a:ln>
          <a:effectLst>
            <a:outerShdw blurRad="314325" rotWithShape="0" algn="bl" dir="5400000" dist="171450">
              <a:srgbClr val="000000">
                <a:alpha val="50000"/>
              </a:srgbClr>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lt1"/>
                </a:solidFill>
                <a:latin typeface="Bree Serif"/>
                <a:ea typeface="Bree Serif"/>
                <a:cs typeface="Bree Serif"/>
                <a:sym typeface="Bree Serif"/>
              </a:rPr>
              <a:t>VF0</a:t>
            </a:r>
            <a:endParaRPr sz="1200">
              <a:solidFill>
                <a:schemeClr val="lt1"/>
              </a:solidFill>
              <a:latin typeface="Bree Serif"/>
              <a:ea typeface="Bree Serif"/>
              <a:cs typeface="Bree Serif"/>
              <a:sym typeface="Bree Serif"/>
            </a:endParaRPr>
          </a:p>
        </p:txBody>
      </p:sp>
      <p:sp>
        <p:nvSpPr>
          <p:cNvPr id="694" name="Google Shape;694;p51"/>
          <p:cNvSpPr/>
          <p:nvPr/>
        </p:nvSpPr>
        <p:spPr>
          <a:xfrm>
            <a:off x="4189788" y="1996200"/>
            <a:ext cx="612000" cy="372300"/>
          </a:xfrm>
          <a:prstGeom prst="rect">
            <a:avLst/>
          </a:prstGeom>
          <a:solidFill>
            <a:srgbClr val="3D85C6"/>
          </a:solidFill>
          <a:ln cap="flat" cmpd="sng" w="19050">
            <a:solidFill>
              <a:srgbClr val="FF9900"/>
            </a:solidFill>
            <a:prstDash val="solid"/>
            <a:round/>
            <a:headEnd len="sm" w="sm" type="none"/>
            <a:tailEnd len="sm" w="sm" type="none"/>
          </a:ln>
          <a:effectLst>
            <a:outerShdw blurRad="314325" rotWithShape="0" algn="bl" dir="5400000" dist="171450">
              <a:srgbClr val="000000">
                <a:alpha val="50000"/>
              </a:srgbClr>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lt1"/>
                </a:solidFill>
                <a:latin typeface="Bree Serif"/>
                <a:ea typeface="Bree Serif"/>
                <a:cs typeface="Bree Serif"/>
                <a:sym typeface="Bree Serif"/>
              </a:rPr>
              <a:t>VF1</a:t>
            </a:r>
            <a:endParaRPr sz="1200">
              <a:solidFill>
                <a:schemeClr val="lt1"/>
              </a:solidFill>
              <a:latin typeface="Bree Serif"/>
              <a:ea typeface="Bree Serif"/>
              <a:cs typeface="Bree Serif"/>
              <a:sym typeface="Bree Serif"/>
            </a:endParaRPr>
          </a:p>
        </p:txBody>
      </p:sp>
      <p:sp>
        <p:nvSpPr>
          <p:cNvPr id="695" name="Google Shape;695;p51"/>
          <p:cNvSpPr/>
          <p:nvPr/>
        </p:nvSpPr>
        <p:spPr>
          <a:xfrm>
            <a:off x="5919050" y="1958350"/>
            <a:ext cx="550200" cy="372300"/>
          </a:xfrm>
          <a:prstGeom prst="rect">
            <a:avLst/>
          </a:prstGeom>
          <a:solidFill>
            <a:srgbClr val="3D85C6"/>
          </a:solidFill>
          <a:ln cap="flat" cmpd="sng" w="19050">
            <a:solidFill>
              <a:srgbClr val="FF9900"/>
            </a:solidFill>
            <a:prstDash val="solid"/>
            <a:round/>
            <a:headEnd len="sm" w="sm" type="none"/>
            <a:tailEnd len="sm" w="sm" type="none"/>
          </a:ln>
          <a:effectLst>
            <a:outerShdw blurRad="314325" rotWithShape="0" algn="bl" dir="5400000" dist="171450">
              <a:srgbClr val="000000">
                <a:alpha val="50000"/>
              </a:srgbClr>
            </a:outerShdw>
          </a:effectLst>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lang="en" sz="1200">
                <a:solidFill>
                  <a:schemeClr val="lt1"/>
                </a:solidFill>
                <a:latin typeface="Bree Serif"/>
                <a:ea typeface="Bree Serif"/>
                <a:cs typeface="Bree Serif"/>
                <a:sym typeface="Bree Serif"/>
              </a:rPr>
              <a:t>VFn</a:t>
            </a:r>
            <a:endParaRPr sz="1200">
              <a:solidFill>
                <a:schemeClr val="lt1"/>
              </a:solidFill>
              <a:latin typeface="Bree Serif"/>
              <a:ea typeface="Bree Serif"/>
              <a:cs typeface="Bree Serif"/>
              <a:sym typeface="Bree Serif"/>
            </a:endParaRPr>
          </a:p>
        </p:txBody>
      </p:sp>
      <p:sp>
        <p:nvSpPr>
          <p:cNvPr id="696" name="Google Shape;696;p51"/>
          <p:cNvSpPr/>
          <p:nvPr/>
        </p:nvSpPr>
        <p:spPr>
          <a:xfrm>
            <a:off x="58200" y="2138850"/>
            <a:ext cx="1256400" cy="934200"/>
          </a:xfrm>
          <a:prstGeom prst="wedgeEllipseCallout">
            <a:avLst>
              <a:gd fmla="val 144727" name="adj1"/>
              <a:gd fmla="val -31907" name="adj2"/>
            </a:avLst>
          </a:prstGeom>
          <a:solidFill>
            <a:srgbClr val="FFF2CC"/>
          </a:solidFill>
          <a:ln cap="flat" cmpd="sng" w="9525">
            <a:solidFill>
              <a:schemeClr val="dk2"/>
            </a:solidFill>
            <a:prstDash val="solid"/>
            <a:round/>
            <a:headEnd len="sm" w="sm" type="none"/>
            <a:tailEnd len="sm" w="sm" type="none"/>
          </a:ln>
          <a:effectLst>
            <a:outerShdw blurRad="300038" rotWithShape="0" algn="bl" dir="738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rgbClr val="434343"/>
                </a:solidFill>
                <a:latin typeface="Bree Serif"/>
                <a:ea typeface="Bree Serif"/>
                <a:cs typeface="Bree Serif"/>
                <a:sym typeface="Bree Serif"/>
              </a:rPr>
              <a:t>Virtual</a:t>
            </a:r>
            <a:endParaRPr i="1">
              <a:solidFill>
                <a:srgbClr val="434343"/>
              </a:solidFill>
              <a:latin typeface="Bree Serif"/>
              <a:ea typeface="Bree Serif"/>
              <a:cs typeface="Bree Serif"/>
              <a:sym typeface="Bree Serif"/>
            </a:endParaRPr>
          </a:p>
          <a:p>
            <a:pPr indent="0" lvl="0" marL="0" rtl="0" algn="ctr">
              <a:spcBef>
                <a:spcPts val="0"/>
              </a:spcBef>
              <a:spcAft>
                <a:spcPts val="0"/>
              </a:spcAft>
              <a:buClr>
                <a:schemeClr val="dk1"/>
              </a:buClr>
              <a:buSzPts val="1100"/>
              <a:buFont typeface="Arial"/>
              <a:buNone/>
            </a:pPr>
            <a:r>
              <a:rPr i="1" lang="en">
                <a:solidFill>
                  <a:srgbClr val="434343"/>
                </a:solidFill>
                <a:latin typeface="Bree Serif"/>
                <a:ea typeface="Bree Serif"/>
                <a:cs typeface="Bree Serif"/>
                <a:sym typeface="Bree Serif"/>
              </a:rPr>
              <a:t>Fuction</a:t>
            </a:r>
            <a:endParaRPr i="1">
              <a:solidFill>
                <a:srgbClr val="434343"/>
              </a:solidFill>
              <a:latin typeface="Bree Serif"/>
              <a:ea typeface="Bree Serif"/>
              <a:cs typeface="Bree Serif"/>
              <a:sym typeface="Bree Serif"/>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2" name="Shape 112"/>
        <p:cNvGrpSpPr/>
        <p:nvPr/>
      </p:nvGrpSpPr>
      <p:grpSpPr>
        <a:xfrm>
          <a:off x="0" y="0"/>
          <a:ext cx="0" cy="0"/>
          <a:chOff x="0" y="0"/>
          <a:chExt cx="0" cy="0"/>
        </a:xfrm>
      </p:grpSpPr>
      <p:sp>
        <p:nvSpPr>
          <p:cNvPr id="113" name="Google Shape;113;p16"/>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Conceptos de Virtualización</a:t>
            </a:r>
            <a:endParaRPr/>
          </a:p>
        </p:txBody>
      </p:sp>
      <p:sp>
        <p:nvSpPr>
          <p:cNvPr id="114" name="Google Shape;114;p16"/>
          <p:cNvSpPr txBox="1"/>
          <p:nvPr>
            <p:ph idx="1" type="body"/>
          </p:nvPr>
        </p:nvSpPr>
        <p:spPr>
          <a:xfrm>
            <a:off x="311700" y="789023"/>
            <a:ext cx="8520600" cy="2000400"/>
          </a:xfrm>
          <a:prstGeom prst="rect">
            <a:avLst/>
          </a:prstGeom>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SzPts val="1800"/>
              <a:buChar char="●"/>
            </a:pPr>
            <a:r>
              <a:rPr lang="en"/>
              <a:t>Es una capa de </a:t>
            </a:r>
            <a:r>
              <a:rPr lang="en"/>
              <a:t>abstracción (traducción)</a:t>
            </a:r>
            <a:r>
              <a:rPr lang="en"/>
              <a:t>  entre el software y el hardware físico.</a:t>
            </a:r>
            <a:endParaRPr/>
          </a:p>
          <a:p>
            <a:pPr indent="-342900" lvl="0" marL="457200" rtl="0" algn="l">
              <a:lnSpc>
                <a:spcPct val="150000"/>
              </a:lnSpc>
              <a:spcBef>
                <a:spcPts val="0"/>
              </a:spcBef>
              <a:spcAft>
                <a:spcPts val="0"/>
              </a:spcAft>
              <a:buSzPts val="1800"/>
              <a:buChar char="●"/>
            </a:pPr>
            <a:r>
              <a:rPr lang="en"/>
              <a:t>Permite que el hardware físico, pueda ejecutar varias instancias de SO diferentes.</a:t>
            </a:r>
            <a:endParaRPr/>
          </a:p>
          <a:p>
            <a:pPr indent="0" lvl="0" marL="457200" rtl="0" algn="l">
              <a:lnSpc>
                <a:spcPct val="150000"/>
              </a:lnSpc>
              <a:spcBef>
                <a:spcPts val="1600"/>
              </a:spcBef>
              <a:spcAft>
                <a:spcPts val="0"/>
              </a:spcAft>
              <a:buNone/>
            </a:pPr>
            <a:r>
              <a:t/>
            </a:r>
            <a:endParaRPr/>
          </a:p>
          <a:p>
            <a:pPr indent="0" lvl="0" marL="0" rtl="0" algn="l">
              <a:spcBef>
                <a:spcPts val="1600"/>
              </a:spcBef>
              <a:spcAft>
                <a:spcPts val="1600"/>
              </a:spcAft>
              <a:buNone/>
            </a:pPr>
            <a:r>
              <a:t/>
            </a:r>
            <a:endParaRPr sz="2200"/>
          </a:p>
        </p:txBody>
      </p:sp>
      <p:grpSp>
        <p:nvGrpSpPr>
          <p:cNvPr id="115" name="Google Shape;115;p16"/>
          <p:cNvGrpSpPr/>
          <p:nvPr/>
        </p:nvGrpSpPr>
        <p:grpSpPr>
          <a:xfrm>
            <a:off x="733975" y="2675113"/>
            <a:ext cx="2590775" cy="3154175"/>
            <a:chOff x="301975" y="2941825"/>
            <a:chExt cx="2590775" cy="3154175"/>
          </a:xfrm>
        </p:grpSpPr>
        <p:sp>
          <p:nvSpPr>
            <p:cNvPr id="116" name="Google Shape;116;p16"/>
            <p:cNvSpPr/>
            <p:nvPr/>
          </p:nvSpPr>
          <p:spPr>
            <a:xfrm>
              <a:off x="343950" y="4971318"/>
              <a:ext cx="2548800" cy="795000"/>
            </a:xfrm>
            <a:prstGeom prst="cube">
              <a:avLst>
                <a:gd fmla="val 25000" name="adj"/>
              </a:avLst>
            </a:prstGeom>
            <a:solidFill>
              <a:srgbClr val="073763"/>
            </a:solidFill>
            <a:ln cap="flat" cmpd="sng" w="9525">
              <a:solidFill>
                <a:srgbClr val="000000"/>
              </a:solidFill>
              <a:prstDash val="solid"/>
              <a:round/>
              <a:headEnd len="sm" w="sm" type="none"/>
              <a:tailEnd len="sm" w="sm" type="none"/>
            </a:ln>
            <a:effectLst>
              <a:outerShdw blurRad="371475"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Plataforma de Hardware</a:t>
              </a:r>
              <a:endParaRPr b="1" sz="1800">
                <a:solidFill>
                  <a:srgbClr val="FFFFFF"/>
                </a:solidFill>
                <a:latin typeface="Roboto"/>
                <a:ea typeface="Roboto"/>
                <a:cs typeface="Roboto"/>
                <a:sym typeface="Roboto"/>
              </a:endParaRPr>
            </a:p>
          </p:txBody>
        </p:sp>
        <p:sp>
          <p:nvSpPr>
            <p:cNvPr id="117" name="Google Shape;117;p16"/>
            <p:cNvSpPr/>
            <p:nvPr/>
          </p:nvSpPr>
          <p:spPr>
            <a:xfrm>
              <a:off x="343950" y="4299453"/>
              <a:ext cx="2548800" cy="795000"/>
            </a:xfrm>
            <a:prstGeom prst="cube">
              <a:avLst>
                <a:gd fmla="val 25000" name="adj"/>
              </a:avLst>
            </a:prstGeom>
            <a:solidFill>
              <a:srgbClr val="274E13"/>
            </a:solidFill>
            <a:ln cap="flat" cmpd="sng" w="9525">
              <a:solidFill>
                <a:srgbClr val="000000"/>
              </a:solidFill>
              <a:prstDash val="solid"/>
              <a:round/>
              <a:headEnd len="sm" w="sm" type="none"/>
              <a:tailEnd len="sm" w="sm" type="none"/>
            </a:ln>
            <a:effectLst>
              <a:outerShdw blurRad="371475"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SO</a:t>
              </a:r>
              <a:endParaRPr b="1" sz="1800">
                <a:solidFill>
                  <a:srgbClr val="FFFFFF"/>
                </a:solidFill>
                <a:latin typeface="Roboto"/>
                <a:ea typeface="Roboto"/>
                <a:cs typeface="Roboto"/>
                <a:sym typeface="Roboto"/>
              </a:endParaRPr>
            </a:p>
          </p:txBody>
        </p:sp>
        <p:sp>
          <p:nvSpPr>
            <p:cNvPr id="118" name="Google Shape;118;p16"/>
            <p:cNvSpPr/>
            <p:nvPr/>
          </p:nvSpPr>
          <p:spPr>
            <a:xfrm>
              <a:off x="343950" y="3620620"/>
              <a:ext cx="2548800" cy="795000"/>
            </a:xfrm>
            <a:prstGeom prst="cube">
              <a:avLst>
                <a:gd fmla="val 25000" name="adj"/>
              </a:avLst>
            </a:prstGeom>
            <a:solidFill>
              <a:srgbClr val="38761D"/>
            </a:solidFill>
            <a:ln cap="flat" cmpd="sng" w="9525">
              <a:solidFill>
                <a:srgbClr val="000000"/>
              </a:solidFill>
              <a:prstDash val="solid"/>
              <a:round/>
              <a:headEnd len="sm" w="sm" type="none"/>
              <a:tailEnd len="sm" w="sm" type="none"/>
            </a:ln>
            <a:effectLst>
              <a:outerShdw blurRad="371475"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Librerias</a:t>
              </a:r>
              <a:endParaRPr b="1" sz="1800">
                <a:solidFill>
                  <a:srgbClr val="FFFFFF"/>
                </a:solidFill>
                <a:latin typeface="Roboto"/>
                <a:ea typeface="Roboto"/>
                <a:cs typeface="Roboto"/>
                <a:sym typeface="Roboto"/>
              </a:endParaRPr>
            </a:p>
          </p:txBody>
        </p:sp>
        <p:sp>
          <p:nvSpPr>
            <p:cNvPr id="119" name="Google Shape;119;p16"/>
            <p:cNvSpPr/>
            <p:nvPr/>
          </p:nvSpPr>
          <p:spPr>
            <a:xfrm>
              <a:off x="343950" y="2941825"/>
              <a:ext cx="2548800" cy="795000"/>
            </a:xfrm>
            <a:prstGeom prst="cube">
              <a:avLst>
                <a:gd fmla="val 25000" name="adj"/>
              </a:avLst>
            </a:prstGeom>
            <a:solidFill>
              <a:srgbClr val="FF9900"/>
            </a:solidFill>
            <a:ln cap="flat" cmpd="sng" w="9525">
              <a:solidFill>
                <a:srgbClr val="000000"/>
              </a:solidFill>
              <a:prstDash val="solid"/>
              <a:round/>
              <a:headEnd len="sm" w="sm" type="none"/>
              <a:tailEnd len="sm" w="sm" type="none"/>
            </a:ln>
            <a:effectLst>
              <a:outerShdw blurRad="371475"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Aplicaciones</a:t>
              </a:r>
              <a:endParaRPr b="1" sz="1800">
                <a:solidFill>
                  <a:srgbClr val="FFFFFF"/>
                </a:solidFill>
                <a:latin typeface="Roboto"/>
                <a:ea typeface="Roboto"/>
                <a:cs typeface="Roboto"/>
                <a:sym typeface="Roboto"/>
              </a:endParaRPr>
            </a:p>
          </p:txBody>
        </p:sp>
        <p:sp>
          <p:nvSpPr>
            <p:cNvPr id="120" name="Google Shape;120;p16"/>
            <p:cNvSpPr txBox="1"/>
            <p:nvPr/>
          </p:nvSpPr>
          <p:spPr>
            <a:xfrm>
              <a:off x="301975" y="5766600"/>
              <a:ext cx="2408400" cy="32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Sistema Tradicional</a:t>
              </a:r>
              <a:endParaRPr b="1" sz="1800"/>
            </a:p>
          </p:txBody>
        </p:sp>
      </p:grpSp>
      <p:grpSp>
        <p:nvGrpSpPr>
          <p:cNvPr id="121" name="Google Shape;121;p16"/>
          <p:cNvGrpSpPr/>
          <p:nvPr/>
        </p:nvGrpSpPr>
        <p:grpSpPr>
          <a:xfrm>
            <a:off x="4137475" y="2332188"/>
            <a:ext cx="4217700" cy="3840013"/>
            <a:chOff x="4137475" y="2332188"/>
            <a:chExt cx="4217700" cy="3840013"/>
          </a:xfrm>
        </p:grpSpPr>
        <p:sp>
          <p:nvSpPr>
            <p:cNvPr id="122" name="Google Shape;122;p16"/>
            <p:cNvSpPr/>
            <p:nvPr/>
          </p:nvSpPr>
          <p:spPr>
            <a:xfrm>
              <a:off x="4137475" y="5047500"/>
              <a:ext cx="4217700" cy="795000"/>
            </a:xfrm>
            <a:prstGeom prst="cube">
              <a:avLst>
                <a:gd fmla="val 25000" name="adj"/>
              </a:avLst>
            </a:prstGeom>
            <a:solidFill>
              <a:srgbClr val="073763"/>
            </a:solidFill>
            <a:ln cap="flat" cmpd="sng" w="9525">
              <a:solidFill>
                <a:srgbClr val="000000"/>
              </a:solidFill>
              <a:prstDash val="solid"/>
              <a:round/>
              <a:headEnd len="sm" w="sm" type="none"/>
              <a:tailEnd len="sm" w="sm" type="none"/>
            </a:ln>
            <a:effectLst>
              <a:outerShdw blurRad="214313"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Plataforma de Hardware</a:t>
              </a:r>
              <a:endParaRPr b="1" sz="1800">
                <a:solidFill>
                  <a:srgbClr val="FFFFFF"/>
                </a:solidFill>
                <a:latin typeface="Roboto"/>
                <a:ea typeface="Roboto"/>
                <a:cs typeface="Roboto"/>
                <a:sym typeface="Roboto"/>
              </a:endParaRPr>
            </a:p>
          </p:txBody>
        </p:sp>
        <p:sp>
          <p:nvSpPr>
            <p:cNvPr id="123" name="Google Shape;123;p16"/>
            <p:cNvSpPr/>
            <p:nvPr/>
          </p:nvSpPr>
          <p:spPr>
            <a:xfrm>
              <a:off x="4137475" y="4368650"/>
              <a:ext cx="4217700" cy="795000"/>
            </a:xfrm>
            <a:prstGeom prst="cube">
              <a:avLst>
                <a:gd fmla="val 25000" name="adj"/>
              </a:avLst>
            </a:prstGeom>
            <a:solidFill>
              <a:srgbClr val="E1165A"/>
            </a:solidFill>
            <a:ln cap="flat" cmpd="sng" w="9525">
              <a:solidFill>
                <a:srgbClr val="000000"/>
              </a:solidFill>
              <a:prstDash val="solid"/>
              <a:round/>
              <a:headEnd len="sm" w="sm" type="none"/>
              <a:tailEnd len="sm" w="sm" type="none"/>
            </a:ln>
            <a:effectLst>
              <a:outerShdw blurRad="371475"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Software de Virtualización</a:t>
              </a:r>
              <a:endParaRPr b="1" sz="1800">
                <a:solidFill>
                  <a:srgbClr val="FFFFFF"/>
                </a:solidFill>
                <a:latin typeface="Roboto"/>
                <a:ea typeface="Roboto"/>
                <a:cs typeface="Roboto"/>
                <a:sym typeface="Roboto"/>
              </a:endParaRPr>
            </a:p>
          </p:txBody>
        </p:sp>
        <p:sp>
          <p:nvSpPr>
            <p:cNvPr id="124" name="Google Shape;124;p16"/>
            <p:cNvSpPr/>
            <p:nvPr/>
          </p:nvSpPr>
          <p:spPr>
            <a:xfrm>
              <a:off x="4137475" y="3689826"/>
              <a:ext cx="2174700" cy="795000"/>
            </a:xfrm>
            <a:prstGeom prst="cube">
              <a:avLst>
                <a:gd fmla="val 25000" name="adj"/>
              </a:avLst>
            </a:prstGeom>
            <a:solidFill>
              <a:srgbClr val="274E13"/>
            </a:solidFill>
            <a:ln cap="flat" cmpd="sng" w="9525">
              <a:solidFill>
                <a:srgbClr val="000000"/>
              </a:solidFill>
              <a:prstDash val="solid"/>
              <a:round/>
              <a:headEnd len="sm" w="sm" type="none"/>
              <a:tailEnd len="sm" w="sm" type="none"/>
            </a:ln>
            <a:effectLst>
              <a:outerShdw blurRad="371475"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SO</a:t>
              </a:r>
              <a:endParaRPr b="1" sz="1800">
                <a:solidFill>
                  <a:srgbClr val="FFFFFF"/>
                </a:solidFill>
                <a:latin typeface="Roboto"/>
                <a:ea typeface="Roboto"/>
                <a:cs typeface="Roboto"/>
                <a:sym typeface="Roboto"/>
              </a:endParaRPr>
            </a:p>
          </p:txBody>
        </p:sp>
        <p:sp>
          <p:nvSpPr>
            <p:cNvPr id="125" name="Google Shape;125;p16"/>
            <p:cNvSpPr/>
            <p:nvPr/>
          </p:nvSpPr>
          <p:spPr>
            <a:xfrm>
              <a:off x="4137475" y="3010994"/>
              <a:ext cx="2174700" cy="795000"/>
            </a:xfrm>
            <a:prstGeom prst="cube">
              <a:avLst>
                <a:gd fmla="val 25000" name="adj"/>
              </a:avLst>
            </a:prstGeom>
            <a:solidFill>
              <a:srgbClr val="38761D"/>
            </a:solidFill>
            <a:ln cap="flat" cmpd="sng" w="9525">
              <a:solidFill>
                <a:srgbClr val="000000"/>
              </a:solidFill>
              <a:prstDash val="solid"/>
              <a:round/>
              <a:headEnd len="sm" w="sm" type="none"/>
              <a:tailEnd len="sm" w="sm" type="none"/>
            </a:ln>
            <a:effectLst>
              <a:outerShdw blurRad="371475"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Librerias</a:t>
              </a:r>
              <a:endParaRPr b="1" sz="1800">
                <a:solidFill>
                  <a:srgbClr val="FFFFFF"/>
                </a:solidFill>
                <a:latin typeface="Roboto"/>
                <a:ea typeface="Roboto"/>
                <a:cs typeface="Roboto"/>
                <a:sym typeface="Roboto"/>
              </a:endParaRPr>
            </a:p>
          </p:txBody>
        </p:sp>
        <p:sp>
          <p:nvSpPr>
            <p:cNvPr id="126" name="Google Shape;126;p16"/>
            <p:cNvSpPr/>
            <p:nvPr/>
          </p:nvSpPr>
          <p:spPr>
            <a:xfrm>
              <a:off x="4137475" y="2332200"/>
              <a:ext cx="2174700" cy="795000"/>
            </a:xfrm>
            <a:prstGeom prst="cube">
              <a:avLst>
                <a:gd fmla="val 25000" name="adj"/>
              </a:avLst>
            </a:prstGeom>
            <a:solidFill>
              <a:srgbClr val="FF9900"/>
            </a:solidFill>
            <a:ln cap="flat" cmpd="sng" w="9525">
              <a:solidFill>
                <a:srgbClr val="000000"/>
              </a:solidFill>
              <a:prstDash val="solid"/>
              <a:round/>
              <a:headEnd len="sm" w="sm" type="none"/>
              <a:tailEnd len="sm" w="sm" type="none"/>
            </a:ln>
            <a:effectLst>
              <a:outerShdw blurRad="371475"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Aplicaciones</a:t>
              </a:r>
              <a:endParaRPr b="1" sz="1800">
                <a:solidFill>
                  <a:srgbClr val="FFFFFF"/>
                </a:solidFill>
                <a:latin typeface="Roboto"/>
                <a:ea typeface="Roboto"/>
                <a:cs typeface="Roboto"/>
                <a:sym typeface="Roboto"/>
              </a:endParaRPr>
            </a:p>
          </p:txBody>
        </p:sp>
        <p:sp>
          <p:nvSpPr>
            <p:cNvPr id="127" name="Google Shape;127;p16"/>
            <p:cNvSpPr/>
            <p:nvPr/>
          </p:nvSpPr>
          <p:spPr>
            <a:xfrm>
              <a:off x="6180475" y="3689813"/>
              <a:ext cx="2174700" cy="795000"/>
            </a:xfrm>
            <a:prstGeom prst="cube">
              <a:avLst>
                <a:gd fmla="val 25000" name="adj"/>
              </a:avLst>
            </a:prstGeom>
            <a:solidFill>
              <a:srgbClr val="274E13"/>
            </a:solidFill>
            <a:ln cap="flat" cmpd="sng" w="9525">
              <a:solidFill>
                <a:srgbClr val="000000"/>
              </a:solidFill>
              <a:prstDash val="solid"/>
              <a:round/>
              <a:headEnd len="sm" w="sm" type="none"/>
              <a:tailEnd len="sm" w="sm" type="none"/>
            </a:ln>
            <a:effectLst>
              <a:outerShdw blurRad="371475"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SO</a:t>
              </a:r>
              <a:endParaRPr b="1" sz="1800">
                <a:solidFill>
                  <a:srgbClr val="FFFFFF"/>
                </a:solidFill>
                <a:latin typeface="Roboto"/>
                <a:ea typeface="Roboto"/>
                <a:cs typeface="Roboto"/>
                <a:sym typeface="Roboto"/>
              </a:endParaRPr>
            </a:p>
          </p:txBody>
        </p:sp>
        <p:sp>
          <p:nvSpPr>
            <p:cNvPr id="128" name="Google Shape;128;p16"/>
            <p:cNvSpPr/>
            <p:nvPr/>
          </p:nvSpPr>
          <p:spPr>
            <a:xfrm>
              <a:off x="6180475" y="3010981"/>
              <a:ext cx="2174700" cy="795000"/>
            </a:xfrm>
            <a:prstGeom prst="cube">
              <a:avLst>
                <a:gd fmla="val 25000" name="adj"/>
              </a:avLst>
            </a:prstGeom>
            <a:solidFill>
              <a:srgbClr val="38761D"/>
            </a:solidFill>
            <a:ln cap="flat" cmpd="sng" w="9525">
              <a:solidFill>
                <a:srgbClr val="000000"/>
              </a:solidFill>
              <a:prstDash val="solid"/>
              <a:round/>
              <a:headEnd len="sm" w="sm" type="none"/>
              <a:tailEnd len="sm" w="sm" type="none"/>
            </a:ln>
            <a:effectLst>
              <a:outerShdw blurRad="371475"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Librerias</a:t>
              </a:r>
              <a:endParaRPr b="1" sz="1800">
                <a:solidFill>
                  <a:srgbClr val="FFFFFF"/>
                </a:solidFill>
                <a:latin typeface="Roboto"/>
                <a:ea typeface="Roboto"/>
                <a:cs typeface="Roboto"/>
                <a:sym typeface="Roboto"/>
              </a:endParaRPr>
            </a:p>
          </p:txBody>
        </p:sp>
        <p:sp>
          <p:nvSpPr>
            <p:cNvPr id="129" name="Google Shape;129;p16"/>
            <p:cNvSpPr/>
            <p:nvPr/>
          </p:nvSpPr>
          <p:spPr>
            <a:xfrm>
              <a:off x="6180475" y="2332188"/>
              <a:ext cx="2174700" cy="795000"/>
            </a:xfrm>
            <a:prstGeom prst="cube">
              <a:avLst>
                <a:gd fmla="val 25000" name="adj"/>
              </a:avLst>
            </a:prstGeom>
            <a:solidFill>
              <a:srgbClr val="FF9900"/>
            </a:solidFill>
            <a:ln cap="flat" cmpd="sng" w="9525">
              <a:solidFill>
                <a:srgbClr val="000000"/>
              </a:solidFill>
              <a:prstDash val="solid"/>
              <a:round/>
              <a:headEnd len="sm" w="sm" type="none"/>
              <a:tailEnd len="sm" w="sm" type="none"/>
            </a:ln>
            <a:effectLst>
              <a:outerShdw blurRad="371475" rotWithShape="0" algn="bl" dir="7680000" dist="1714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FFFFFF"/>
                  </a:solidFill>
                  <a:latin typeface="Roboto"/>
                  <a:ea typeface="Roboto"/>
                  <a:cs typeface="Roboto"/>
                  <a:sym typeface="Roboto"/>
                </a:rPr>
                <a:t>Aplicaciones</a:t>
              </a:r>
              <a:endParaRPr b="1" sz="1800">
                <a:solidFill>
                  <a:srgbClr val="FFFFFF"/>
                </a:solidFill>
                <a:latin typeface="Roboto"/>
                <a:ea typeface="Roboto"/>
                <a:cs typeface="Roboto"/>
                <a:sym typeface="Roboto"/>
              </a:endParaRPr>
            </a:p>
          </p:txBody>
        </p:sp>
        <p:sp>
          <p:nvSpPr>
            <p:cNvPr id="130" name="Google Shape;130;p16"/>
            <p:cNvSpPr txBox="1"/>
            <p:nvPr/>
          </p:nvSpPr>
          <p:spPr>
            <a:xfrm>
              <a:off x="4797775" y="5842800"/>
              <a:ext cx="2880000" cy="329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t>Sistema Virtualizado</a:t>
              </a:r>
              <a:endParaRPr b="1" sz="1800"/>
            </a:p>
          </p:txBody>
        </p:sp>
      </p:gr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00" name="Shape 700"/>
        <p:cNvGrpSpPr/>
        <p:nvPr/>
      </p:nvGrpSpPr>
      <p:grpSpPr>
        <a:xfrm>
          <a:off x="0" y="0"/>
          <a:ext cx="0" cy="0"/>
          <a:chOff x="0" y="0"/>
          <a:chExt cx="0" cy="0"/>
        </a:xfrm>
      </p:grpSpPr>
      <p:sp>
        <p:nvSpPr>
          <p:cNvPr id="701" name="Google Shape;701;p52"/>
          <p:cNvSpPr/>
          <p:nvPr/>
        </p:nvSpPr>
        <p:spPr>
          <a:xfrm>
            <a:off x="1314600" y="3966231"/>
            <a:ext cx="5442900" cy="2370600"/>
          </a:xfrm>
          <a:prstGeom prst="cube">
            <a:avLst>
              <a:gd fmla="val 25000" name="adj"/>
            </a:avLst>
          </a:prstGeom>
          <a:solidFill>
            <a:srgbClr val="1C4587"/>
          </a:solidFill>
          <a:ln cap="flat" cmpd="sng" w="9525">
            <a:solidFill>
              <a:schemeClr val="dk2"/>
            </a:solidFill>
            <a:prstDash val="solid"/>
            <a:round/>
            <a:headEnd len="sm" w="sm" type="none"/>
            <a:tailEnd len="sm" w="sm" type="none"/>
          </a:ln>
          <a:effectLst>
            <a:outerShdw blurRad="285750" rotWithShape="0" algn="bl" dir="5400000" dist="161925">
              <a:srgbClr val="000000">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Bree Serif"/>
                <a:ea typeface="Bree Serif"/>
                <a:cs typeface="Bree Serif"/>
                <a:sym typeface="Bree Serif"/>
              </a:rPr>
              <a:t>Hardware</a:t>
            </a:r>
            <a:endParaRPr sz="2400">
              <a:solidFill>
                <a:schemeClr val="lt1"/>
              </a:solidFill>
              <a:latin typeface="Bree Serif"/>
              <a:ea typeface="Bree Serif"/>
              <a:cs typeface="Bree Serif"/>
              <a:sym typeface="Bree Serif"/>
            </a:endParaRPr>
          </a:p>
        </p:txBody>
      </p:sp>
      <p:sp>
        <p:nvSpPr>
          <p:cNvPr id="702" name="Google Shape;702;p52"/>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Virtualización con soporte de hardware: VT-c</a:t>
            </a:r>
            <a:endParaRPr/>
          </a:p>
        </p:txBody>
      </p:sp>
      <p:sp>
        <p:nvSpPr>
          <p:cNvPr id="703" name="Google Shape;703;p52"/>
          <p:cNvSpPr txBox="1"/>
          <p:nvPr/>
        </p:nvSpPr>
        <p:spPr>
          <a:xfrm>
            <a:off x="293925" y="777975"/>
            <a:ext cx="7232100" cy="467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800">
                <a:solidFill>
                  <a:srgbClr val="073763"/>
                </a:solidFill>
              </a:rPr>
              <a:t>Intel VMDq: Virtual Machine Devices Queues</a:t>
            </a:r>
            <a:endParaRPr b="1" sz="1800">
              <a:solidFill>
                <a:srgbClr val="073763"/>
              </a:solidFill>
            </a:endParaRPr>
          </a:p>
        </p:txBody>
      </p:sp>
      <p:pic>
        <p:nvPicPr>
          <p:cNvPr id="704" name="Google Shape;704;p52"/>
          <p:cNvPicPr preferRelativeResize="0"/>
          <p:nvPr/>
        </p:nvPicPr>
        <p:blipFill>
          <a:blip r:embed="rId3">
            <a:alphaModFix amt="80000"/>
          </a:blip>
          <a:stretch>
            <a:fillRect/>
          </a:stretch>
        </p:blipFill>
        <p:spPr>
          <a:xfrm>
            <a:off x="7928325" y="694673"/>
            <a:ext cx="897234" cy="1025217"/>
          </a:xfrm>
          <a:prstGeom prst="rect">
            <a:avLst/>
          </a:prstGeom>
          <a:noFill/>
          <a:ln>
            <a:noFill/>
          </a:ln>
        </p:spPr>
      </p:pic>
      <p:pic>
        <p:nvPicPr>
          <p:cNvPr id="705" name="Google Shape;705;p52"/>
          <p:cNvPicPr preferRelativeResize="0"/>
          <p:nvPr/>
        </p:nvPicPr>
        <p:blipFill>
          <a:blip r:embed="rId4">
            <a:alphaModFix/>
          </a:blip>
          <a:stretch>
            <a:fillRect/>
          </a:stretch>
        </p:blipFill>
        <p:spPr>
          <a:xfrm>
            <a:off x="8189466" y="734931"/>
            <a:ext cx="897234" cy="1025217"/>
          </a:xfrm>
          <a:prstGeom prst="rect">
            <a:avLst/>
          </a:prstGeom>
          <a:noFill/>
          <a:ln>
            <a:noFill/>
          </a:ln>
        </p:spPr>
      </p:pic>
      <p:pic>
        <p:nvPicPr>
          <p:cNvPr id="706" name="Google Shape;706;p52"/>
          <p:cNvPicPr preferRelativeResize="0"/>
          <p:nvPr/>
        </p:nvPicPr>
        <p:blipFill>
          <a:blip r:embed="rId5">
            <a:alphaModFix amt="60000"/>
          </a:blip>
          <a:stretch>
            <a:fillRect/>
          </a:stretch>
        </p:blipFill>
        <p:spPr>
          <a:xfrm>
            <a:off x="7182300" y="1544080"/>
            <a:ext cx="972419" cy="847720"/>
          </a:xfrm>
          <a:prstGeom prst="rect">
            <a:avLst/>
          </a:prstGeom>
          <a:noFill/>
          <a:ln>
            <a:noFill/>
          </a:ln>
        </p:spPr>
      </p:pic>
      <p:pic>
        <p:nvPicPr>
          <p:cNvPr id="707" name="Google Shape;707;p52"/>
          <p:cNvPicPr preferRelativeResize="0"/>
          <p:nvPr/>
        </p:nvPicPr>
        <p:blipFill>
          <a:blip r:embed="rId6">
            <a:alphaModFix amt="70000"/>
          </a:blip>
          <a:stretch>
            <a:fillRect/>
          </a:stretch>
        </p:blipFill>
        <p:spPr>
          <a:xfrm>
            <a:off x="8114281" y="1505125"/>
            <a:ext cx="972419" cy="847720"/>
          </a:xfrm>
          <a:prstGeom prst="rect">
            <a:avLst/>
          </a:prstGeom>
          <a:noFill/>
          <a:ln>
            <a:noFill/>
          </a:ln>
        </p:spPr>
      </p:pic>
      <p:sp>
        <p:nvSpPr>
          <p:cNvPr id="708" name="Google Shape;708;p52"/>
          <p:cNvSpPr/>
          <p:nvPr/>
        </p:nvSpPr>
        <p:spPr>
          <a:xfrm>
            <a:off x="1374200" y="1308225"/>
            <a:ext cx="1992900" cy="1185000"/>
          </a:xfrm>
          <a:prstGeom prst="cube">
            <a:avLst>
              <a:gd fmla="val 25000" name="adj"/>
            </a:avLst>
          </a:prstGeom>
          <a:solidFill>
            <a:srgbClr val="CC0000"/>
          </a:solidFill>
          <a:ln cap="flat" cmpd="sng" w="9525">
            <a:solidFill>
              <a:schemeClr val="dk2"/>
            </a:solidFill>
            <a:prstDash val="solid"/>
            <a:round/>
            <a:headEnd len="sm" w="sm" type="none"/>
            <a:tailEnd len="sm" w="sm" type="none"/>
          </a:ln>
          <a:effectLst>
            <a:outerShdw blurRad="285750" rotWithShape="0" algn="bl" dir="5400000" dist="161925">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VM 1</a:t>
            </a:r>
            <a:endParaRPr sz="1800">
              <a:solidFill>
                <a:schemeClr val="lt1"/>
              </a:solidFill>
              <a:latin typeface="Bree Serif"/>
              <a:ea typeface="Bree Serif"/>
              <a:cs typeface="Bree Serif"/>
              <a:sym typeface="Bree Serif"/>
            </a:endParaRPr>
          </a:p>
          <a:p>
            <a:pPr indent="0" lvl="0" marL="0" rtl="0" algn="ctr">
              <a:spcBef>
                <a:spcPts val="0"/>
              </a:spcBef>
              <a:spcAft>
                <a:spcPts val="0"/>
              </a:spcAft>
              <a:buNone/>
            </a:pPr>
            <a:r>
              <a:rPr lang="en" sz="1800">
                <a:solidFill>
                  <a:schemeClr val="lt1"/>
                </a:solidFill>
                <a:latin typeface="Bree Serif"/>
                <a:ea typeface="Bree Serif"/>
                <a:cs typeface="Bree Serif"/>
                <a:sym typeface="Bree Serif"/>
              </a:rPr>
              <a:t>SO</a:t>
            </a:r>
            <a:endParaRPr sz="1800">
              <a:solidFill>
                <a:schemeClr val="lt1"/>
              </a:solidFill>
              <a:latin typeface="Bree Serif"/>
              <a:ea typeface="Bree Serif"/>
              <a:cs typeface="Bree Serif"/>
              <a:sym typeface="Bree Serif"/>
            </a:endParaRPr>
          </a:p>
        </p:txBody>
      </p:sp>
      <p:sp>
        <p:nvSpPr>
          <p:cNvPr id="709" name="Google Shape;709;p52"/>
          <p:cNvSpPr txBox="1"/>
          <p:nvPr/>
        </p:nvSpPr>
        <p:spPr>
          <a:xfrm>
            <a:off x="7041500" y="2690200"/>
            <a:ext cx="1992900" cy="3440700"/>
          </a:xfrm>
          <a:prstGeom prst="rect">
            <a:avLst/>
          </a:prstGeom>
          <a:noFill/>
          <a:ln>
            <a:noFill/>
          </a:ln>
        </p:spPr>
        <p:txBody>
          <a:bodyPr anchorCtr="0" anchor="ctr" bIns="91425" lIns="91425" spcFirstLastPara="1" rIns="91425" wrap="square" tIns="91425">
            <a:noAutofit/>
          </a:bodyPr>
          <a:lstStyle/>
          <a:p>
            <a:pPr indent="0" lvl="0" marL="0" rtl="0" algn="ctr">
              <a:lnSpc>
                <a:spcPct val="150000"/>
              </a:lnSpc>
              <a:spcBef>
                <a:spcPts val="0"/>
              </a:spcBef>
              <a:spcAft>
                <a:spcPts val="0"/>
              </a:spcAft>
              <a:buNone/>
            </a:pPr>
            <a:r>
              <a:rPr lang="en" sz="1800">
                <a:latin typeface="Bree Serif"/>
                <a:ea typeface="Bree Serif"/>
                <a:cs typeface="Bree Serif"/>
                <a:sym typeface="Bree Serif"/>
              </a:rPr>
              <a:t>VMDq  asigna una interrupción a cada cola, y clasifica las tramas por MAC o VLAN.</a:t>
            </a:r>
            <a:endParaRPr i="1" sz="1800">
              <a:latin typeface="Bree Serif"/>
              <a:ea typeface="Bree Serif"/>
              <a:cs typeface="Bree Serif"/>
              <a:sym typeface="Bree Serif"/>
            </a:endParaRPr>
          </a:p>
        </p:txBody>
      </p:sp>
      <p:sp>
        <p:nvSpPr>
          <p:cNvPr id="710" name="Google Shape;710;p52"/>
          <p:cNvSpPr/>
          <p:nvPr/>
        </p:nvSpPr>
        <p:spPr>
          <a:xfrm>
            <a:off x="3188750" y="1308250"/>
            <a:ext cx="1914000" cy="11850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85750" rotWithShape="0" algn="bl" dir="5400000" dist="161925">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VM 2</a:t>
            </a:r>
            <a:endParaRPr sz="1800">
              <a:solidFill>
                <a:schemeClr val="lt1"/>
              </a:solidFill>
              <a:latin typeface="Bree Serif"/>
              <a:ea typeface="Bree Serif"/>
              <a:cs typeface="Bree Serif"/>
              <a:sym typeface="Bree Serif"/>
            </a:endParaRPr>
          </a:p>
          <a:p>
            <a:pPr indent="0" lvl="0" marL="0" rtl="0" algn="ctr">
              <a:spcBef>
                <a:spcPts val="0"/>
              </a:spcBef>
              <a:spcAft>
                <a:spcPts val="0"/>
              </a:spcAft>
              <a:buNone/>
            </a:pPr>
            <a:r>
              <a:rPr lang="en" sz="1800">
                <a:solidFill>
                  <a:schemeClr val="lt1"/>
                </a:solidFill>
                <a:latin typeface="Bree Serif"/>
                <a:ea typeface="Bree Serif"/>
                <a:cs typeface="Bree Serif"/>
                <a:sym typeface="Bree Serif"/>
              </a:rPr>
              <a:t>SO</a:t>
            </a:r>
            <a:endParaRPr sz="1800">
              <a:solidFill>
                <a:schemeClr val="lt1"/>
              </a:solidFill>
              <a:latin typeface="Bree Serif"/>
              <a:ea typeface="Bree Serif"/>
              <a:cs typeface="Bree Serif"/>
              <a:sym typeface="Bree Serif"/>
            </a:endParaRPr>
          </a:p>
        </p:txBody>
      </p:sp>
      <p:sp>
        <p:nvSpPr>
          <p:cNvPr id="711" name="Google Shape;711;p52"/>
          <p:cNvSpPr/>
          <p:nvPr/>
        </p:nvSpPr>
        <p:spPr>
          <a:xfrm>
            <a:off x="2404000" y="2368543"/>
            <a:ext cx="372300" cy="3071400"/>
          </a:xfrm>
          <a:prstGeom prst="rect">
            <a:avLst/>
          </a:prstGeom>
          <a:solidFill>
            <a:srgbClr val="CCCCCC"/>
          </a:solidFill>
          <a:ln cap="flat" cmpd="sng" w="19050">
            <a:solidFill>
              <a:srgbClr val="CCCCCC"/>
            </a:solidFill>
            <a:prstDash val="solid"/>
            <a:round/>
            <a:headEnd len="sm" w="sm" type="none"/>
            <a:tailEnd len="sm" w="sm" type="none"/>
          </a:ln>
          <a:effectLst>
            <a:outerShdw blurRad="371475" rotWithShape="0" algn="bl" dir="156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52"/>
          <p:cNvSpPr/>
          <p:nvPr/>
        </p:nvSpPr>
        <p:spPr>
          <a:xfrm>
            <a:off x="4923975" y="1303575"/>
            <a:ext cx="1848000" cy="1185000"/>
          </a:xfrm>
          <a:prstGeom prst="cube">
            <a:avLst>
              <a:gd fmla="val 25000" name="adj"/>
            </a:avLst>
          </a:prstGeom>
          <a:solidFill>
            <a:srgbClr val="45818E"/>
          </a:solidFill>
          <a:ln cap="flat" cmpd="sng" w="9525">
            <a:solidFill>
              <a:schemeClr val="dk2"/>
            </a:solidFill>
            <a:prstDash val="solid"/>
            <a:round/>
            <a:headEnd len="sm" w="sm" type="none"/>
            <a:tailEnd len="sm" w="sm" type="none"/>
          </a:ln>
          <a:effectLst>
            <a:outerShdw blurRad="285750" rotWithShape="0" algn="bl" dir="5400000" dist="161925">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VM 3</a:t>
            </a:r>
            <a:endParaRPr sz="1800">
              <a:solidFill>
                <a:schemeClr val="lt1"/>
              </a:solidFill>
              <a:latin typeface="Bree Serif"/>
              <a:ea typeface="Bree Serif"/>
              <a:cs typeface="Bree Serif"/>
              <a:sym typeface="Bree Serif"/>
            </a:endParaRPr>
          </a:p>
          <a:p>
            <a:pPr indent="0" lvl="0" marL="0" rtl="0" algn="ctr">
              <a:spcBef>
                <a:spcPts val="0"/>
              </a:spcBef>
              <a:spcAft>
                <a:spcPts val="0"/>
              </a:spcAft>
              <a:buNone/>
            </a:pPr>
            <a:r>
              <a:rPr lang="en" sz="1800">
                <a:solidFill>
                  <a:schemeClr val="lt1"/>
                </a:solidFill>
                <a:latin typeface="Bree Serif"/>
                <a:ea typeface="Bree Serif"/>
                <a:cs typeface="Bree Serif"/>
                <a:sym typeface="Bree Serif"/>
              </a:rPr>
              <a:t>SO</a:t>
            </a:r>
            <a:endParaRPr sz="1800">
              <a:solidFill>
                <a:schemeClr val="lt1"/>
              </a:solidFill>
              <a:latin typeface="Bree Serif"/>
              <a:ea typeface="Bree Serif"/>
              <a:cs typeface="Bree Serif"/>
              <a:sym typeface="Bree Serif"/>
            </a:endParaRPr>
          </a:p>
        </p:txBody>
      </p:sp>
      <p:sp>
        <p:nvSpPr>
          <p:cNvPr id="713" name="Google Shape;713;p52"/>
          <p:cNvSpPr/>
          <p:nvPr/>
        </p:nvSpPr>
        <p:spPr>
          <a:xfrm>
            <a:off x="4309650" y="2368543"/>
            <a:ext cx="372300" cy="3071400"/>
          </a:xfrm>
          <a:prstGeom prst="rect">
            <a:avLst/>
          </a:prstGeom>
          <a:solidFill>
            <a:srgbClr val="CCCCCC"/>
          </a:solidFill>
          <a:ln cap="flat" cmpd="sng" w="19050">
            <a:solidFill>
              <a:srgbClr val="CCCCCC"/>
            </a:solidFill>
            <a:prstDash val="solid"/>
            <a:round/>
            <a:headEnd len="sm" w="sm" type="none"/>
            <a:tailEnd len="sm" w="sm" type="none"/>
          </a:ln>
          <a:effectLst>
            <a:outerShdw blurRad="371475" rotWithShape="0" algn="bl" dir="156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2"/>
          <p:cNvSpPr/>
          <p:nvPr/>
        </p:nvSpPr>
        <p:spPr>
          <a:xfrm>
            <a:off x="6007975" y="2368543"/>
            <a:ext cx="372300" cy="3071400"/>
          </a:xfrm>
          <a:prstGeom prst="rect">
            <a:avLst/>
          </a:prstGeom>
          <a:solidFill>
            <a:srgbClr val="CCCCCC"/>
          </a:solidFill>
          <a:ln cap="flat" cmpd="sng" w="19050">
            <a:solidFill>
              <a:srgbClr val="CCCCCC"/>
            </a:solidFill>
            <a:prstDash val="solid"/>
            <a:round/>
            <a:headEnd len="sm" w="sm" type="none"/>
            <a:tailEnd len="sm" w="sm" type="none"/>
          </a:ln>
          <a:effectLst>
            <a:outerShdw blurRad="371475" rotWithShape="0" algn="bl" dir="156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2"/>
          <p:cNvSpPr/>
          <p:nvPr/>
        </p:nvSpPr>
        <p:spPr>
          <a:xfrm rot="5400000">
            <a:off x="4212150" y="3526263"/>
            <a:ext cx="361500" cy="3978000"/>
          </a:xfrm>
          <a:prstGeom prst="rect">
            <a:avLst/>
          </a:prstGeom>
          <a:solidFill>
            <a:srgbClr val="CCCCCC"/>
          </a:solidFill>
          <a:ln cap="flat" cmpd="sng" w="19050">
            <a:solidFill>
              <a:srgbClr val="CCCCCC"/>
            </a:solidFill>
            <a:prstDash val="solid"/>
            <a:round/>
            <a:headEnd len="sm" w="sm" type="none"/>
            <a:tailEnd len="sm" w="sm" type="none"/>
          </a:ln>
          <a:effectLst>
            <a:outerShdw blurRad="371475" rotWithShape="0" algn="bl" dir="1560000" dist="15240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2"/>
          <p:cNvSpPr/>
          <p:nvPr/>
        </p:nvSpPr>
        <p:spPr>
          <a:xfrm>
            <a:off x="2136300" y="4871475"/>
            <a:ext cx="897300" cy="293700"/>
          </a:xfrm>
          <a:prstGeom prst="bevel">
            <a:avLst>
              <a:gd fmla="val 7082" name="adj"/>
            </a:avLst>
          </a:prstGeom>
          <a:solidFill>
            <a:srgbClr val="CC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Cola</a:t>
            </a:r>
            <a:endParaRPr i="1">
              <a:solidFill>
                <a:schemeClr val="lt1"/>
              </a:solidFill>
              <a:latin typeface="Bree Serif"/>
              <a:ea typeface="Bree Serif"/>
              <a:cs typeface="Bree Serif"/>
              <a:sym typeface="Bree Serif"/>
            </a:endParaRPr>
          </a:p>
        </p:txBody>
      </p:sp>
      <p:sp>
        <p:nvSpPr>
          <p:cNvPr id="717" name="Google Shape;717;p52"/>
          <p:cNvSpPr/>
          <p:nvPr/>
        </p:nvSpPr>
        <p:spPr>
          <a:xfrm>
            <a:off x="4044600" y="4871475"/>
            <a:ext cx="897300" cy="293700"/>
          </a:xfrm>
          <a:prstGeom prst="bevel">
            <a:avLst>
              <a:gd fmla="val 7082" name="adj"/>
            </a:avLst>
          </a:prstGeom>
          <a:solidFill>
            <a:srgbClr val="3876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Cola</a:t>
            </a:r>
            <a:endParaRPr i="1">
              <a:solidFill>
                <a:schemeClr val="lt1"/>
              </a:solidFill>
              <a:latin typeface="Bree Serif"/>
              <a:ea typeface="Bree Serif"/>
              <a:cs typeface="Bree Serif"/>
              <a:sym typeface="Bree Serif"/>
            </a:endParaRPr>
          </a:p>
        </p:txBody>
      </p:sp>
      <p:sp>
        <p:nvSpPr>
          <p:cNvPr id="718" name="Google Shape;718;p52"/>
          <p:cNvSpPr/>
          <p:nvPr/>
        </p:nvSpPr>
        <p:spPr>
          <a:xfrm>
            <a:off x="5670150" y="4871475"/>
            <a:ext cx="897300" cy="293700"/>
          </a:xfrm>
          <a:prstGeom prst="bevel">
            <a:avLst>
              <a:gd fmla="val 7082" name="adj"/>
            </a:avLst>
          </a:prstGeom>
          <a:solidFill>
            <a:srgbClr val="45818E"/>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lang="en">
                <a:solidFill>
                  <a:schemeClr val="lt1"/>
                </a:solidFill>
                <a:latin typeface="Bree Serif"/>
                <a:ea typeface="Bree Serif"/>
                <a:cs typeface="Bree Serif"/>
                <a:sym typeface="Bree Serif"/>
              </a:rPr>
              <a:t>Cola</a:t>
            </a:r>
            <a:endParaRPr>
              <a:solidFill>
                <a:schemeClr val="lt1"/>
              </a:solidFill>
              <a:latin typeface="Bree Serif"/>
              <a:ea typeface="Bree Serif"/>
              <a:cs typeface="Bree Serif"/>
              <a:sym typeface="Bree Serif"/>
            </a:endParaRPr>
          </a:p>
        </p:txBody>
      </p:sp>
      <p:sp>
        <p:nvSpPr>
          <p:cNvPr id="719" name="Google Shape;719;p52"/>
          <p:cNvSpPr/>
          <p:nvPr/>
        </p:nvSpPr>
        <p:spPr>
          <a:xfrm>
            <a:off x="4923975" y="5677117"/>
            <a:ext cx="372300" cy="1155600"/>
          </a:xfrm>
          <a:prstGeom prst="rect">
            <a:avLst/>
          </a:prstGeom>
          <a:solidFill>
            <a:srgbClr val="CCCCCC"/>
          </a:solidFill>
          <a:ln cap="flat" cmpd="sng" w="19050">
            <a:solidFill>
              <a:srgbClr val="CCCCCC"/>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2"/>
          <p:cNvSpPr/>
          <p:nvPr/>
        </p:nvSpPr>
        <p:spPr>
          <a:xfrm>
            <a:off x="6092125" y="2546467"/>
            <a:ext cx="204000" cy="200400"/>
          </a:xfrm>
          <a:prstGeom prst="ellipse">
            <a:avLst/>
          </a:prstGeom>
          <a:solidFill>
            <a:srgbClr val="0B5394"/>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2"/>
          <p:cNvSpPr/>
          <p:nvPr/>
        </p:nvSpPr>
        <p:spPr>
          <a:xfrm>
            <a:off x="6092125" y="2962708"/>
            <a:ext cx="204000" cy="200400"/>
          </a:xfrm>
          <a:prstGeom prst="ellipse">
            <a:avLst/>
          </a:prstGeom>
          <a:solidFill>
            <a:srgbClr val="0B539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2"/>
          <p:cNvSpPr/>
          <p:nvPr/>
        </p:nvSpPr>
        <p:spPr>
          <a:xfrm>
            <a:off x="6092125" y="3708977"/>
            <a:ext cx="204000" cy="200400"/>
          </a:xfrm>
          <a:prstGeom prst="ellipse">
            <a:avLst/>
          </a:prstGeom>
          <a:solidFill>
            <a:srgbClr val="0B5394"/>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2"/>
          <p:cNvSpPr/>
          <p:nvPr/>
        </p:nvSpPr>
        <p:spPr>
          <a:xfrm>
            <a:off x="6158900" y="4732506"/>
            <a:ext cx="204000" cy="200400"/>
          </a:xfrm>
          <a:prstGeom prst="ellipse">
            <a:avLst/>
          </a:prstGeom>
          <a:solidFill>
            <a:srgbClr val="0B5394"/>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2"/>
          <p:cNvSpPr/>
          <p:nvPr/>
        </p:nvSpPr>
        <p:spPr>
          <a:xfrm>
            <a:off x="6016800" y="5415068"/>
            <a:ext cx="204000" cy="200400"/>
          </a:xfrm>
          <a:prstGeom prst="ellipse">
            <a:avLst/>
          </a:prstGeom>
          <a:solidFill>
            <a:srgbClr val="0B5394"/>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2"/>
          <p:cNvSpPr/>
          <p:nvPr/>
        </p:nvSpPr>
        <p:spPr>
          <a:xfrm>
            <a:off x="5008125" y="6465546"/>
            <a:ext cx="204000" cy="200400"/>
          </a:xfrm>
          <a:prstGeom prst="ellipse">
            <a:avLst/>
          </a:prstGeom>
          <a:solidFill>
            <a:srgbClr val="0B5394"/>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2"/>
          <p:cNvSpPr/>
          <p:nvPr/>
        </p:nvSpPr>
        <p:spPr>
          <a:xfrm>
            <a:off x="4393800" y="2729830"/>
            <a:ext cx="204000" cy="200400"/>
          </a:xfrm>
          <a:prstGeom prst="ellipse">
            <a:avLst/>
          </a:prstGeom>
          <a:solidFill>
            <a:srgbClr val="38761D"/>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52"/>
          <p:cNvSpPr/>
          <p:nvPr/>
        </p:nvSpPr>
        <p:spPr>
          <a:xfrm>
            <a:off x="4393800" y="3582086"/>
            <a:ext cx="204000" cy="200400"/>
          </a:xfrm>
          <a:prstGeom prst="ellipse">
            <a:avLst/>
          </a:prstGeom>
          <a:solidFill>
            <a:srgbClr val="3876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52"/>
          <p:cNvSpPr/>
          <p:nvPr/>
        </p:nvSpPr>
        <p:spPr>
          <a:xfrm>
            <a:off x="4418788" y="5084858"/>
            <a:ext cx="204000" cy="200400"/>
          </a:xfrm>
          <a:prstGeom prst="ellipse">
            <a:avLst/>
          </a:prstGeom>
          <a:solidFill>
            <a:srgbClr val="38761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52"/>
          <p:cNvSpPr/>
          <p:nvPr/>
        </p:nvSpPr>
        <p:spPr>
          <a:xfrm>
            <a:off x="4470000" y="5341359"/>
            <a:ext cx="204000" cy="200400"/>
          </a:xfrm>
          <a:prstGeom prst="ellipse">
            <a:avLst/>
          </a:prstGeom>
          <a:solidFill>
            <a:srgbClr val="38761D"/>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52"/>
          <p:cNvSpPr/>
          <p:nvPr/>
        </p:nvSpPr>
        <p:spPr>
          <a:xfrm>
            <a:off x="5008125" y="5493026"/>
            <a:ext cx="204000" cy="200400"/>
          </a:xfrm>
          <a:prstGeom prst="ellipse">
            <a:avLst/>
          </a:prstGeom>
          <a:solidFill>
            <a:srgbClr val="38761D"/>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52"/>
          <p:cNvSpPr/>
          <p:nvPr/>
        </p:nvSpPr>
        <p:spPr>
          <a:xfrm>
            <a:off x="2488150" y="262767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52"/>
          <p:cNvSpPr/>
          <p:nvPr/>
        </p:nvSpPr>
        <p:spPr>
          <a:xfrm>
            <a:off x="2488150" y="3067166"/>
            <a:ext cx="204000" cy="200400"/>
          </a:xfrm>
          <a:prstGeom prst="ellipse">
            <a:avLst/>
          </a:prstGeom>
          <a:solidFill>
            <a:srgbClr val="99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2"/>
          <p:cNvSpPr/>
          <p:nvPr/>
        </p:nvSpPr>
        <p:spPr>
          <a:xfrm>
            <a:off x="2488150" y="3516704"/>
            <a:ext cx="204000" cy="200400"/>
          </a:xfrm>
          <a:prstGeom prst="ellipse">
            <a:avLst/>
          </a:prstGeom>
          <a:solidFill>
            <a:srgbClr val="99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52"/>
          <p:cNvSpPr/>
          <p:nvPr/>
        </p:nvSpPr>
        <p:spPr>
          <a:xfrm>
            <a:off x="2482950" y="3865512"/>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2"/>
          <p:cNvSpPr/>
          <p:nvPr/>
        </p:nvSpPr>
        <p:spPr>
          <a:xfrm>
            <a:off x="2482950" y="5183914"/>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2"/>
          <p:cNvSpPr/>
          <p:nvPr/>
        </p:nvSpPr>
        <p:spPr>
          <a:xfrm>
            <a:off x="3033600" y="541506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52"/>
          <p:cNvSpPr/>
          <p:nvPr/>
        </p:nvSpPr>
        <p:spPr>
          <a:xfrm>
            <a:off x="2692150" y="541506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2"/>
          <p:cNvSpPr/>
          <p:nvPr/>
        </p:nvSpPr>
        <p:spPr>
          <a:xfrm>
            <a:off x="3454675" y="541506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52"/>
          <p:cNvSpPr/>
          <p:nvPr/>
        </p:nvSpPr>
        <p:spPr>
          <a:xfrm>
            <a:off x="3850138" y="541506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2"/>
          <p:cNvSpPr/>
          <p:nvPr/>
        </p:nvSpPr>
        <p:spPr>
          <a:xfrm>
            <a:off x="4739063" y="5415068"/>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52"/>
          <p:cNvSpPr/>
          <p:nvPr/>
        </p:nvSpPr>
        <p:spPr>
          <a:xfrm>
            <a:off x="5008125" y="5795996"/>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52"/>
          <p:cNvSpPr/>
          <p:nvPr/>
        </p:nvSpPr>
        <p:spPr>
          <a:xfrm>
            <a:off x="5008125" y="6130771"/>
            <a:ext cx="204000" cy="200400"/>
          </a:xfrm>
          <a:prstGeom prst="ellipse">
            <a:avLst/>
          </a:prstGeom>
          <a:solidFill>
            <a:srgbClr val="990000"/>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 name="Google Shape;743;p52"/>
          <p:cNvSpPr/>
          <p:nvPr/>
        </p:nvSpPr>
        <p:spPr>
          <a:xfrm>
            <a:off x="2485550" y="4194092"/>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52"/>
          <p:cNvSpPr/>
          <p:nvPr/>
        </p:nvSpPr>
        <p:spPr>
          <a:xfrm>
            <a:off x="2480350" y="4542900"/>
            <a:ext cx="204000" cy="200400"/>
          </a:xfrm>
          <a:prstGeom prst="ellipse">
            <a:avLst/>
          </a:prstGeom>
          <a:solidFill>
            <a:srgbClr val="990000"/>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52"/>
          <p:cNvSpPr/>
          <p:nvPr/>
        </p:nvSpPr>
        <p:spPr>
          <a:xfrm>
            <a:off x="4391250" y="4228486"/>
            <a:ext cx="204000" cy="200400"/>
          </a:xfrm>
          <a:prstGeom prst="ellipse">
            <a:avLst/>
          </a:prstGeom>
          <a:solidFill>
            <a:srgbClr val="38761D"/>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52"/>
          <p:cNvSpPr/>
          <p:nvPr/>
        </p:nvSpPr>
        <p:spPr>
          <a:xfrm>
            <a:off x="6092125" y="4047677"/>
            <a:ext cx="204000" cy="200400"/>
          </a:xfrm>
          <a:prstGeom prst="ellipse">
            <a:avLst/>
          </a:prstGeom>
          <a:solidFill>
            <a:srgbClr val="0B5394"/>
          </a:solidFill>
          <a:ln cap="flat" cmpd="sng" w="9525">
            <a:solidFill>
              <a:schemeClr val="dk2"/>
            </a:solidFill>
            <a:prstDash val="solid"/>
            <a:round/>
            <a:headEnd len="sm" w="sm" type="none"/>
            <a:tailEnd len="sm" w="sm" type="none"/>
          </a:ln>
          <a:effectLst>
            <a:outerShdw blurRad="300038" rotWithShape="0" algn="bl" dir="3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52"/>
          <p:cNvSpPr/>
          <p:nvPr/>
        </p:nvSpPr>
        <p:spPr>
          <a:xfrm>
            <a:off x="1314600" y="2962684"/>
            <a:ext cx="5442900" cy="823200"/>
          </a:xfrm>
          <a:prstGeom prst="cube">
            <a:avLst>
              <a:gd fmla="val 25000" name="adj"/>
            </a:avLst>
          </a:prstGeom>
          <a:solidFill>
            <a:srgbClr val="FF9900">
              <a:alpha val="51150"/>
            </a:srgbClr>
          </a:solidFill>
          <a:ln cap="flat" cmpd="sng" w="9525">
            <a:solidFill>
              <a:srgbClr val="000000"/>
            </a:solidFill>
            <a:prstDash val="solid"/>
            <a:round/>
            <a:headEnd len="sm" w="sm" type="none"/>
            <a:tailEnd len="sm" w="sm" type="none"/>
          </a:ln>
          <a:effectLst>
            <a:outerShdw blurRad="285750"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2400">
                <a:solidFill>
                  <a:srgbClr val="FFFFFF"/>
                </a:solidFill>
                <a:latin typeface="Bree Serif"/>
                <a:ea typeface="Bree Serif"/>
                <a:cs typeface="Bree Serif"/>
                <a:sym typeface="Bree Serif"/>
              </a:rPr>
              <a:t>Hypervisor (VMM)</a:t>
            </a:r>
            <a:endParaRPr i="1" sz="2400">
              <a:solidFill>
                <a:srgbClr val="FFFFFF"/>
              </a:solidFill>
              <a:latin typeface="Bree Serif"/>
              <a:ea typeface="Bree Serif"/>
              <a:cs typeface="Bree Serif"/>
              <a:sym typeface="Bree Serif"/>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1" name="Shape 751"/>
        <p:cNvGrpSpPr/>
        <p:nvPr/>
      </p:nvGrpSpPr>
      <p:grpSpPr>
        <a:xfrm>
          <a:off x="0" y="0"/>
          <a:ext cx="0" cy="0"/>
          <a:chOff x="0" y="0"/>
          <a:chExt cx="0" cy="0"/>
        </a:xfrm>
      </p:grpSpPr>
      <p:sp>
        <p:nvSpPr>
          <p:cNvPr id="752" name="Google Shape;752;p53"/>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56" name="Shape 756"/>
        <p:cNvGrpSpPr/>
        <p:nvPr/>
      </p:nvGrpSpPr>
      <p:grpSpPr>
        <a:xfrm>
          <a:off x="0" y="0"/>
          <a:ext cx="0" cy="0"/>
          <a:chOff x="0" y="0"/>
          <a:chExt cx="0" cy="0"/>
        </a:xfrm>
      </p:grpSpPr>
      <p:sp>
        <p:nvSpPr>
          <p:cNvPr id="757" name="Google Shape;757;p54"/>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Comparativa de Hypervisors</a:t>
            </a:r>
            <a:endParaRPr/>
          </a:p>
        </p:txBody>
      </p:sp>
      <p:graphicFrame>
        <p:nvGraphicFramePr>
          <p:cNvPr id="758" name="Google Shape;758;p54"/>
          <p:cNvGraphicFramePr/>
          <p:nvPr/>
        </p:nvGraphicFramePr>
        <p:xfrm>
          <a:off x="113675" y="1154025"/>
          <a:ext cx="3000000" cy="3000000"/>
        </p:xfrm>
        <a:graphic>
          <a:graphicData uri="http://schemas.openxmlformats.org/drawingml/2006/table">
            <a:tbl>
              <a:tblPr>
                <a:noFill/>
                <a:tableStyleId>{A8E14F8D-4D59-45EC-A74F-620E4F58461B}</a:tableStyleId>
              </a:tblPr>
              <a:tblGrid>
                <a:gridCol w="1779925"/>
                <a:gridCol w="1779925"/>
                <a:gridCol w="1779925"/>
                <a:gridCol w="1779925"/>
                <a:gridCol w="1779925"/>
              </a:tblGrid>
              <a:tr h="5165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ctr">
                        <a:spcBef>
                          <a:spcPts val="0"/>
                        </a:spcBef>
                        <a:spcAft>
                          <a:spcPts val="0"/>
                        </a:spcAft>
                        <a:buNone/>
                      </a:pPr>
                      <a:r>
                        <a:rPr b="1" lang="en"/>
                        <a:t>Proxmox</a:t>
                      </a:r>
                      <a:endParaRPr b="1"/>
                    </a:p>
                    <a:p>
                      <a:pPr indent="0" lvl="0" marL="0" rtl="0" algn="ctr">
                        <a:spcBef>
                          <a:spcPts val="0"/>
                        </a:spcBef>
                        <a:spcAft>
                          <a:spcPts val="0"/>
                        </a:spcAft>
                        <a:buNone/>
                      </a:pPr>
                      <a:r>
                        <a:rPr b="1" lang="en"/>
                        <a:t>(KVM - LXC)</a:t>
                      </a:r>
                      <a:endParaRPr b="1"/>
                    </a:p>
                  </a:txBody>
                  <a:tcPr marT="91425" marB="91425" marR="91425" marL="91425"/>
                </a:tc>
                <a:tc>
                  <a:txBody>
                    <a:bodyPr/>
                    <a:lstStyle/>
                    <a:p>
                      <a:pPr indent="0" lvl="0" marL="0" rtl="0" algn="ctr">
                        <a:spcBef>
                          <a:spcPts val="0"/>
                        </a:spcBef>
                        <a:spcAft>
                          <a:spcPts val="0"/>
                        </a:spcAft>
                        <a:buNone/>
                      </a:pPr>
                      <a:r>
                        <a:rPr b="1" lang="en"/>
                        <a:t>VMWare Vsphere</a:t>
                      </a:r>
                      <a:endParaRPr b="1"/>
                    </a:p>
                  </a:txBody>
                  <a:tcPr marT="91425" marB="91425" marR="91425" marL="91425"/>
                </a:tc>
                <a:tc>
                  <a:txBody>
                    <a:bodyPr/>
                    <a:lstStyle/>
                    <a:p>
                      <a:pPr indent="0" lvl="0" marL="0" rtl="0" algn="ctr">
                        <a:spcBef>
                          <a:spcPts val="0"/>
                        </a:spcBef>
                        <a:spcAft>
                          <a:spcPts val="0"/>
                        </a:spcAft>
                        <a:buNone/>
                      </a:pPr>
                      <a:r>
                        <a:rPr b="1" lang="en"/>
                        <a:t>Windows Hyper-V</a:t>
                      </a:r>
                      <a:endParaRPr b="1"/>
                    </a:p>
                  </a:txBody>
                  <a:tcPr marT="91425" marB="91425" marR="91425" marL="91425"/>
                </a:tc>
                <a:tc>
                  <a:txBody>
                    <a:bodyPr/>
                    <a:lstStyle/>
                    <a:p>
                      <a:pPr indent="0" lvl="0" marL="0" rtl="0" algn="ctr">
                        <a:spcBef>
                          <a:spcPts val="0"/>
                        </a:spcBef>
                        <a:spcAft>
                          <a:spcPts val="0"/>
                        </a:spcAft>
                        <a:buNone/>
                      </a:pPr>
                      <a:r>
                        <a:rPr b="1" lang="en"/>
                        <a:t>Citrix XenServer</a:t>
                      </a:r>
                      <a:endParaRPr b="1"/>
                    </a:p>
                  </a:txBody>
                  <a:tcPr marT="91425" marB="91425" marR="91425" marL="91425"/>
                </a:tc>
              </a:tr>
              <a:tr h="516500">
                <a:tc>
                  <a:txBody>
                    <a:bodyPr/>
                    <a:lstStyle/>
                    <a:p>
                      <a:pPr indent="0" lvl="0" marL="0" rtl="0" algn="ctr">
                        <a:spcBef>
                          <a:spcPts val="0"/>
                        </a:spcBef>
                        <a:spcAft>
                          <a:spcPts val="0"/>
                        </a:spcAft>
                        <a:buNone/>
                      </a:pPr>
                      <a:r>
                        <a:rPr b="1" lang="en" sz="1200"/>
                        <a:t>Guest OS</a:t>
                      </a:r>
                      <a:endParaRPr b="1"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Windows y Linux (KVM). Otros SO.</a:t>
                      </a:r>
                      <a:endParaRPr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Windows, Linux, Unix</a:t>
                      </a:r>
                      <a:endParaRPr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WIndows Modernos, Linux Limitado</a:t>
                      </a:r>
                      <a:endParaRPr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Mayoría de Windows, Linux limitado</a:t>
                      </a:r>
                      <a:endParaRPr sz="1200"/>
                    </a:p>
                  </a:txBody>
                  <a:tcPr marT="91425" marB="91425" marR="91425" marL="91425">
                    <a:solidFill>
                      <a:srgbClr val="FFF2CC"/>
                    </a:solidFill>
                  </a:tcPr>
                </a:tc>
              </a:tr>
              <a:tr h="516500">
                <a:tc>
                  <a:txBody>
                    <a:bodyPr/>
                    <a:lstStyle/>
                    <a:p>
                      <a:pPr indent="0" lvl="0" marL="0" rtl="0" algn="ctr">
                        <a:spcBef>
                          <a:spcPts val="0"/>
                        </a:spcBef>
                        <a:spcAft>
                          <a:spcPts val="0"/>
                        </a:spcAft>
                        <a:buNone/>
                      </a:pPr>
                      <a:r>
                        <a:rPr b="1" lang="en" sz="1200"/>
                        <a:t>Open Source</a:t>
                      </a:r>
                      <a:endParaRPr b="1" sz="1200"/>
                    </a:p>
                  </a:txBody>
                  <a:tcPr marT="91425" marB="91425" marR="91425" marL="91425"/>
                </a:tc>
                <a:tc>
                  <a:txBody>
                    <a:bodyPr/>
                    <a:lstStyle/>
                    <a:p>
                      <a:pPr indent="0" lvl="0" marL="0" rtl="0" algn="ctr">
                        <a:spcBef>
                          <a:spcPts val="0"/>
                        </a:spcBef>
                        <a:spcAft>
                          <a:spcPts val="0"/>
                        </a:spcAft>
                        <a:buNone/>
                      </a:pPr>
                      <a:r>
                        <a:rPr lang="en" sz="1200"/>
                        <a:t>Si</a:t>
                      </a:r>
                      <a:endParaRPr sz="1200"/>
                    </a:p>
                  </a:txBody>
                  <a:tcPr marT="91425" marB="91425" marR="91425" marL="91425"/>
                </a:tc>
                <a:tc>
                  <a:txBody>
                    <a:bodyPr/>
                    <a:lstStyle/>
                    <a:p>
                      <a:pPr indent="0" lvl="0" marL="0" rtl="0" algn="ctr">
                        <a:spcBef>
                          <a:spcPts val="0"/>
                        </a:spcBef>
                        <a:spcAft>
                          <a:spcPts val="0"/>
                        </a:spcAft>
                        <a:buNone/>
                      </a:pPr>
                      <a:r>
                        <a:rPr lang="en" sz="1200"/>
                        <a:t>No </a:t>
                      </a:r>
                      <a:endParaRPr sz="1200"/>
                    </a:p>
                  </a:txBody>
                  <a:tcPr marT="91425" marB="91425" marR="91425" marL="91425"/>
                </a:tc>
                <a:tc>
                  <a:txBody>
                    <a:bodyPr/>
                    <a:lstStyle/>
                    <a:p>
                      <a:pPr indent="0" lvl="0" marL="0" rtl="0" algn="ctr">
                        <a:spcBef>
                          <a:spcPts val="0"/>
                        </a:spcBef>
                        <a:spcAft>
                          <a:spcPts val="0"/>
                        </a:spcAft>
                        <a:buNone/>
                      </a:pPr>
                      <a:r>
                        <a:rPr lang="en" sz="1200"/>
                        <a:t>No</a:t>
                      </a:r>
                      <a:endParaRPr sz="1200"/>
                    </a:p>
                  </a:txBody>
                  <a:tcPr marT="91425" marB="91425" marR="91425" marL="91425"/>
                </a:tc>
                <a:tc>
                  <a:txBody>
                    <a:bodyPr/>
                    <a:lstStyle/>
                    <a:p>
                      <a:pPr indent="0" lvl="0" marL="0" rtl="0" algn="ctr">
                        <a:spcBef>
                          <a:spcPts val="0"/>
                        </a:spcBef>
                        <a:spcAft>
                          <a:spcPts val="0"/>
                        </a:spcAft>
                        <a:buNone/>
                      </a:pPr>
                      <a:r>
                        <a:rPr lang="en" sz="1200"/>
                        <a:t>Si</a:t>
                      </a:r>
                      <a:endParaRPr sz="1200"/>
                    </a:p>
                  </a:txBody>
                  <a:tcPr marT="91425" marB="91425" marR="91425" marL="91425"/>
                </a:tc>
              </a:tr>
              <a:tr h="516500">
                <a:tc>
                  <a:txBody>
                    <a:bodyPr/>
                    <a:lstStyle/>
                    <a:p>
                      <a:pPr indent="0" lvl="0" marL="0" rtl="0" algn="ctr">
                        <a:spcBef>
                          <a:spcPts val="0"/>
                        </a:spcBef>
                        <a:spcAft>
                          <a:spcPts val="0"/>
                        </a:spcAft>
                        <a:buNone/>
                      </a:pPr>
                      <a:r>
                        <a:rPr b="1" lang="en" sz="1200"/>
                        <a:t>Linux Containers (LXC)</a:t>
                      </a:r>
                      <a:endParaRPr b="1"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Si</a:t>
                      </a:r>
                      <a:endParaRPr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No</a:t>
                      </a:r>
                      <a:endParaRPr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No</a:t>
                      </a:r>
                      <a:endParaRPr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No</a:t>
                      </a:r>
                      <a:endParaRPr sz="1200"/>
                    </a:p>
                  </a:txBody>
                  <a:tcPr marT="91425" marB="91425" marR="91425" marL="91425">
                    <a:solidFill>
                      <a:srgbClr val="FFF2CC"/>
                    </a:solidFill>
                  </a:tcPr>
                </a:tc>
              </a:tr>
              <a:tr h="516500">
                <a:tc>
                  <a:txBody>
                    <a:bodyPr/>
                    <a:lstStyle/>
                    <a:p>
                      <a:pPr indent="0" lvl="0" marL="0" rtl="0" algn="ctr">
                        <a:spcBef>
                          <a:spcPts val="0"/>
                        </a:spcBef>
                        <a:spcAft>
                          <a:spcPts val="0"/>
                        </a:spcAft>
                        <a:buNone/>
                      </a:pPr>
                      <a:r>
                        <a:rPr b="1" lang="en" sz="1200"/>
                        <a:t>High Availavility</a:t>
                      </a:r>
                      <a:endParaRPr b="1" sz="1200"/>
                    </a:p>
                  </a:txBody>
                  <a:tcPr marT="91425" marB="91425" marR="91425" marL="91425">
                    <a:solidFill>
                      <a:srgbClr val="FFFFFF"/>
                    </a:solidFill>
                  </a:tcPr>
                </a:tc>
                <a:tc>
                  <a:txBody>
                    <a:bodyPr/>
                    <a:lstStyle/>
                    <a:p>
                      <a:pPr indent="0" lvl="0" marL="0" rtl="0" algn="ctr">
                        <a:spcBef>
                          <a:spcPts val="0"/>
                        </a:spcBef>
                        <a:spcAft>
                          <a:spcPts val="0"/>
                        </a:spcAft>
                        <a:buNone/>
                      </a:pPr>
                      <a:r>
                        <a:rPr lang="en" sz="1200"/>
                        <a:t>Si</a:t>
                      </a:r>
                      <a:endParaRPr sz="1200"/>
                    </a:p>
                  </a:txBody>
                  <a:tcPr marT="91425" marB="91425" marR="91425" marL="91425">
                    <a:solidFill>
                      <a:srgbClr val="FFFFFF"/>
                    </a:solidFill>
                  </a:tcPr>
                </a:tc>
                <a:tc>
                  <a:txBody>
                    <a:bodyPr/>
                    <a:lstStyle/>
                    <a:p>
                      <a:pPr indent="0" lvl="0" marL="0" rtl="0" algn="ctr">
                        <a:spcBef>
                          <a:spcPts val="0"/>
                        </a:spcBef>
                        <a:spcAft>
                          <a:spcPts val="0"/>
                        </a:spcAft>
                        <a:buNone/>
                      </a:pPr>
                      <a:r>
                        <a:rPr lang="en" sz="1200"/>
                        <a:t>Si</a:t>
                      </a:r>
                      <a:endParaRPr sz="1200"/>
                    </a:p>
                  </a:txBody>
                  <a:tcPr marT="91425" marB="91425" marR="91425" marL="91425">
                    <a:solidFill>
                      <a:srgbClr val="FFFFFF"/>
                    </a:solidFill>
                  </a:tcPr>
                </a:tc>
                <a:tc>
                  <a:txBody>
                    <a:bodyPr/>
                    <a:lstStyle/>
                    <a:p>
                      <a:pPr indent="0" lvl="0" marL="0" rtl="0" algn="ctr">
                        <a:spcBef>
                          <a:spcPts val="0"/>
                        </a:spcBef>
                        <a:spcAft>
                          <a:spcPts val="0"/>
                        </a:spcAft>
                        <a:buNone/>
                      </a:pPr>
                      <a:r>
                        <a:rPr lang="en" sz="1200"/>
                        <a:t>Requiere MS Failover Clustering. Soporte para guest limitado</a:t>
                      </a:r>
                      <a:endParaRPr sz="1200"/>
                    </a:p>
                  </a:txBody>
                  <a:tcPr marT="91425" marB="91425" marR="91425" marL="91425">
                    <a:solidFill>
                      <a:srgbClr val="FFFFFF"/>
                    </a:solidFill>
                  </a:tcPr>
                </a:tc>
                <a:tc>
                  <a:txBody>
                    <a:bodyPr/>
                    <a:lstStyle/>
                    <a:p>
                      <a:pPr indent="0" lvl="0" marL="0" rtl="0" algn="ctr">
                        <a:spcBef>
                          <a:spcPts val="0"/>
                        </a:spcBef>
                        <a:spcAft>
                          <a:spcPts val="0"/>
                        </a:spcAft>
                        <a:buNone/>
                      </a:pPr>
                      <a:r>
                        <a:rPr lang="en" sz="1200"/>
                        <a:t>Si</a:t>
                      </a:r>
                      <a:endParaRPr sz="1200"/>
                    </a:p>
                  </a:txBody>
                  <a:tcPr marT="91425" marB="91425" marR="91425" marL="91425">
                    <a:solidFill>
                      <a:srgbClr val="FFFFFF"/>
                    </a:solidFill>
                  </a:tcPr>
                </a:tc>
              </a:tr>
              <a:tr h="516500">
                <a:tc>
                  <a:txBody>
                    <a:bodyPr/>
                    <a:lstStyle/>
                    <a:p>
                      <a:pPr indent="0" lvl="0" marL="0" rtl="0" algn="ctr">
                        <a:spcBef>
                          <a:spcPts val="0"/>
                        </a:spcBef>
                        <a:spcAft>
                          <a:spcPts val="0"/>
                        </a:spcAft>
                        <a:buNone/>
                      </a:pPr>
                      <a:r>
                        <a:rPr b="1" lang="en" sz="1200"/>
                        <a:t>Backup en Caliente aka Snapshots</a:t>
                      </a:r>
                      <a:endParaRPr b="1"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Si</a:t>
                      </a:r>
                      <a:endParaRPr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Si</a:t>
                      </a:r>
                      <a:endParaRPr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Limitado</a:t>
                      </a:r>
                      <a:endParaRPr sz="1200"/>
                    </a:p>
                  </a:txBody>
                  <a:tcPr marT="91425" marB="91425" marR="91425" marL="91425">
                    <a:solidFill>
                      <a:srgbClr val="FFF2CC"/>
                    </a:solidFill>
                  </a:tcPr>
                </a:tc>
                <a:tc>
                  <a:txBody>
                    <a:bodyPr/>
                    <a:lstStyle/>
                    <a:p>
                      <a:pPr indent="0" lvl="0" marL="0" rtl="0" algn="ctr">
                        <a:spcBef>
                          <a:spcPts val="0"/>
                        </a:spcBef>
                        <a:spcAft>
                          <a:spcPts val="0"/>
                        </a:spcAft>
                        <a:buNone/>
                      </a:pPr>
                      <a:r>
                        <a:rPr lang="en" sz="1200"/>
                        <a:t>Si</a:t>
                      </a:r>
                      <a:endParaRPr sz="1200"/>
                    </a:p>
                  </a:txBody>
                  <a:tcPr marT="91425" marB="91425" marR="91425" marL="91425">
                    <a:solidFill>
                      <a:srgbClr val="FFF2CC"/>
                    </a:solidFill>
                  </a:tcPr>
                </a:tc>
              </a:tr>
              <a:tr h="516500">
                <a:tc>
                  <a:txBody>
                    <a:bodyPr/>
                    <a:lstStyle/>
                    <a:p>
                      <a:pPr indent="0" lvl="0" marL="0" rtl="0" algn="ctr">
                        <a:spcBef>
                          <a:spcPts val="0"/>
                        </a:spcBef>
                        <a:spcAft>
                          <a:spcPts val="0"/>
                        </a:spcAft>
                        <a:buNone/>
                      </a:pPr>
                      <a:r>
                        <a:rPr b="1" lang="en" sz="1200"/>
                        <a:t>PCI-Passthrough</a:t>
                      </a:r>
                      <a:endParaRPr b="1" sz="1200"/>
                    </a:p>
                  </a:txBody>
                  <a:tcPr marT="91425" marB="91425" marR="91425" marL="91425">
                    <a:solidFill>
                      <a:srgbClr val="FFFFFF"/>
                    </a:solidFill>
                  </a:tcPr>
                </a:tc>
                <a:tc>
                  <a:txBody>
                    <a:bodyPr/>
                    <a:lstStyle/>
                    <a:p>
                      <a:pPr indent="0" lvl="0" marL="0" rtl="0" algn="ctr">
                        <a:spcBef>
                          <a:spcPts val="0"/>
                        </a:spcBef>
                        <a:spcAft>
                          <a:spcPts val="0"/>
                        </a:spcAft>
                        <a:buNone/>
                      </a:pPr>
                      <a:r>
                        <a:rPr lang="en" sz="1200"/>
                        <a:t>Si</a:t>
                      </a:r>
                      <a:endParaRPr sz="1200"/>
                    </a:p>
                  </a:txBody>
                  <a:tcPr marT="91425" marB="91425" marR="91425" marL="91425">
                    <a:solidFill>
                      <a:srgbClr val="FFFFFF"/>
                    </a:solidFill>
                  </a:tcPr>
                </a:tc>
                <a:tc>
                  <a:txBody>
                    <a:bodyPr/>
                    <a:lstStyle/>
                    <a:p>
                      <a:pPr indent="0" lvl="0" marL="0" rtl="0" algn="ctr">
                        <a:spcBef>
                          <a:spcPts val="0"/>
                        </a:spcBef>
                        <a:spcAft>
                          <a:spcPts val="0"/>
                        </a:spcAft>
                        <a:buNone/>
                      </a:pPr>
                      <a:r>
                        <a:rPr lang="en" sz="1200"/>
                        <a:t>Si</a:t>
                      </a:r>
                      <a:endParaRPr sz="1200"/>
                    </a:p>
                  </a:txBody>
                  <a:tcPr marT="91425" marB="91425" marR="91425" marL="91425">
                    <a:solidFill>
                      <a:srgbClr val="FFFFFF"/>
                    </a:solidFill>
                  </a:tcPr>
                </a:tc>
                <a:tc>
                  <a:txBody>
                    <a:bodyPr/>
                    <a:lstStyle/>
                    <a:p>
                      <a:pPr indent="0" lvl="0" marL="0" rtl="0" algn="ctr">
                        <a:spcBef>
                          <a:spcPts val="0"/>
                        </a:spcBef>
                        <a:spcAft>
                          <a:spcPts val="0"/>
                        </a:spcAft>
                        <a:buNone/>
                      </a:pPr>
                      <a:r>
                        <a:rPr lang="en" sz="1200"/>
                        <a:t>No</a:t>
                      </a:r>
                      <a:endParaRPr sz="1200"/>
                    </a:p>
                  </a:txBody>
                  <a:tcPr marT="91425" marB="91425" marR="91425" marL="91425">
                    <a:solidFill>
                      <a:srgbClr val="FFFFFF"/>
                    </a:solidFill>
                  </a:tcPr>
                </a:tc>
                <a:tc>
                  <a:txBody>
                    <a:bodyPr/>
                    <a:lstStyle/>
                    <a:p>
                      <a:pPr indent="0" lvl="0" marL="0" rtl="0" algn="ctr">
                        <a:spcBef>
                          <a:spcPts val="0"/>
                        </a:spcBef>
                        <a:spcAft>
                          <a:spcPts val="0"/>
                        </a:spcAft>
                        <a:buNone/>
                      </a:pPr>
                      <a:r>
                        <a:rPr lang="en" sz="1200"/>
                        <a:t>Si</a:t>
                      </a:r>
                      <a:endParaRPr sz="1200"/>
                    </a:p>
                  </a:txBody>
                  <a:tcPr marT="91425" marB="91425" marR="91425" marL="91425">
                    <a:solidFill>
                      <a:srgbClr val="FFFFFF"/>
                    </a:solidFill>
                  </a:tcPr>
                </a:tc>
              </a:tr>
            </a:tbl>
          </a:graphicData>
        </a:graphic>
      </p:graphicFrame>
      <p:sp>
        <p:nvSpPr>
          <p:cNvPr id="759" name="Google Shape;759;p54"/>
          <p:cNvSpPr txBox="1"/>
          <p:nvPr/>
        </p:nvSpPr>
        <p:spPr>
          <a:xfrm>
            <a:off x="955950" y="5626450"/>
            <a:ext cx="7232100" cy="9483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73763"/>
                </a:solidFill>
              </a:rPr>
              <a:t>Comparativa de algunas características de Hypervisors con soporte comercial</a:t>
            </a:r>
            <a:endParaRPr b="1" sz="2400">
              <a:solidFill>
                <a:srgbClr val="073763"/>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63" name="Shape 763"/>
        <p:cNvGrpSpPr/>
        <p:nvPr/>
      </p:nvGrpSpPr>
      <p:grpSpPr>
        <a:xfrm>
          <a:off x="0" y="0"/>
          <a:ext cx="0" cy="0"/>
          <a:chOff x="0" y="0"/>
          <a:chExt cx="0" cy="0"/>
        </a:xfrm>
      </p:grpSpPr>
      <p:sp>
        <p:nvSpPr>
          <p:cNvPr id="764" name="Google Shape;764;p55"/>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Arquitecturas de Virtualización: VDI</a:t>
            </a:r>
            <a:endParaRPr/>
          </a:p>
        </p:txBody>
      </p:sp>
      <p:sp>
        <p:nvSpPr>
          <p:cNvPr id="765" name="Google Shape;765;p55"/>
          <p:cNvSpPr txBox="1"/>
          <p:nvPr>
            <p:ph idx="1" type="body"/>
          </p:nvPr>
        </p:nvSpPr>
        <p:spPr>
          <a:xfrm>
            <a:off x="311700" y="941433"/>
            <a:ext cx="8520600" cy="45552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en"/>
              <a:t>En este modelo, los recursos de las computadoras de escritorio están virtualizados ( CPU, Memoria, Almacenamiento).</a:t>
            </a:r>
            <a:endParaRPr/>
          </a:p>
        </p:txBody>
      </p:sp>
      <p:sp>
        <p:nvSpPr>
          <p:cNvPr id="766" name="Google Shape;766;p55"/>
          <p:cNvSpPr txBox="1"/>
          <p:nvPr/>
        </p:nvSpPr>
        <p:spPr>
          <a:xfrm>
            <a:off x="644250" y="2298175"/>
            <a:ext cx="7232100" cy="467700"/>
          </a:xfrm>
          <a:prstGeom prst="rect">
            <a:avLst/>
          </a:prstGeom>
          <a:noFill/>
          <a:ln>
            <a:noFill/>
          </a:ln>
          <a:effectLst>
            <a:outerShdw blurRad="228600"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sz="2400">
                <a:solidFill>
                  <a:srgbClr val="073763"/>
                </a:solidFill>
              </a:rPr>
              <a:t>Virtual Desktop Infrastructure</a:t>
            </a:r>
            <a:endParaRPr b="1" sz="2400">
              <a:solidFill>
                <a:srgbClr val="073763"/>
              </a:solidFill>
            </a:endParaRPr>
          </a:p>
        </p:txBody>
      </p:sp>
      <p:pic>
        <p:nvPicPr>
          <p:cNvPr id="767" name="Google Shape;767;p55"/>
          <p:cNvPicPr preferRelativeResize="0"/>
          <p:nvPr/>
        </p:nvPicPr>
        <p:blipFill>
          <a:blip r:embed="rId3">
            <a:alphaModFix/>
          </a:blip>
          <a:stretch>
            <a:fillRect/>
          </a:stretch>
        </p:blipFill>
        <p:spPr>
          <a:xfrm>
            <a:off x="1065499" y="2765867"/>
            <a:ext cx="6559601" cy="3450350"/>
          </a:xfrm>
          <a:prstGeom prst="rect">
            <a:avLst/>
          </a:prstGeom>
          <a:noFill/>
          <a:ln>
            <a:noFill/>
          </a:ln>
          <a:effectLst>
            <a:outerShdw blurRad="228600" rotWithShape="0" algn="bl" dir="5400000" dist="142875">
              <a:srgbClr val="000000">
                <a:alpha val="50000"/>
              </a:srgbClr>
            </a:outerShdw>
          </a:effectLst>
        </p:spPr>
      </p:pic>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71" name="Shape 771"/>
        <p:cNvGrpSpPr/>
        <p:nvPr/>
      </p:nvGrpSpPr>
      <p:grpSpPr>
        <a:xfrm>
          <a:off x="0" y="0"/>
          <a:ext cx="0" cy="0"/>
          <a:chOff x="0" y="0"/>
          <a:chExt cx="0" cy="0"/>
        </a:xfrm>
      </p:grpSpPr>
      <p:sp>
        <p:nvSpPr>
          <p:cNvPr id="772" name="Google Shape;772;p56"/>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Caso de Uso: ProxmoxVE</a:t>
            </a:r>
            <a:endParaRPr/>
          </a:p>
        </p:txBody>
      </p:sp>
      <p:sp>
        <p:nvSpPr>
          <p:cNvPr id="773" name="Google Shape;773;p56"/>
          <p:cNvSpPr/>
          <p:nvPr/>
        </p:nvSpPr>
        <p:spPr>
          <a:xfrm>
            <a:off x="1240950" y="4950650"/>
            <a:ext cx="6579900" cy="939600"/>
          </a:xfrm>
          <a:prstGeom prst="cube">
            <a:avLst>
              <a:gd fmla="val 25000" name="adj"/>
            </a:avLst>
          </a:prstGeom>
          <a:solidFill>
            <a:srgbClr val="351C75"/>
          </a:solidFill>
          <a:ln cap="flat" cmpd="sng" w="9525">
            <a:solidFill>
              <a:schemeClr val="dk2"/>
            </a:solidFill>
            <a:prstDash val="solid"/>
            <a:round/>
            <a:headEnd len="sm" w="sm" type="none"/>
            <a:tailEnd len="sm" w="sm" type="none"/>
          </a:ln>
          <a:effectLst>
            <a:outerShdw blurRad="314325"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chemeClr val="lt1"/>
                </a:solidFill>
                <a:latin typeface="Bree Serif"/>
                <a:ea typeface="Bree Serif"/>
                <a:cs typeface="Bree Serif"/>
                <a:sym typeface="Bree Serif"/>
              </a:rPr>
              <a:t>Hardware</a:t>
            </a:r>
            <a:endParaRPr sz="2400">
              <a:solidFill>
                <a:schemeClr val="lt1"/>
              </a:solidFill>
              <a:latin typeface="Bree Serif"/>
              <a:ea typeface="Bree Serif"/>
              <a:cs typeface="Bree Serif"/>
              <a:sym typeface="Bree Serif"/>
            </a:endParaRPr>
          </a:p>
        </p:txBody>
      </p:sp>
      <p:sp>
        <p:nvSpPr>
          <p:cNvPr id="774" name="Google Shape;774;p56"/>
          <p:cNvSpPr/>
          <p:nvPr/>
        </p:nvSpPr>
        <p:spPr>
          <a:xfrm>
            <a:off x="1240950" y="3265925"/>
            <a:ext cx="6579900" cy="1807500"/>
          </a:xfrm>
          <a:prstGeom prst="cube">
            <a:avLst>
              <a:gd fmla="val 12180" name="adj"/>
            </a:avLst>
          </a:prstGeom>
          <a:solidFill>
            <a:srgbClr val="FF9900"/>
          </a:solidFill>
          <a:ln cap="flat" cmpd="sng" w="9525">
            <a:solidFill>
              <a:schemeClr val="dk2"/>
            </a:solidFill>
            <a:prstDash val="solid"/>
            <a:round/>
            <a:headEnd len="sm" w="sm" type="none"/>
            <a:tailEnd len="sm" w="sm" type="none"/>
          </a:ln>
          <a:effectLst>
            <a:outerShdw blurRad="314325"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2400">
                <a:solidFill>
                  <a:schemeClr val="lt1"/>
                </a:solidFill>
                <a:latin typeface="Bree Serif"/>
                <a:ea typeface="Bree Serif"/>
                <a:cs typeface="Bree Serif"/>
                <a:sym typeface="Bree Serif"/>
              </a:rPr>
              <a:t>Linux Kernel  como  Hypervisor (KVM)</a:t>
            </a:r>
            <a:endParaRPr i="1" sz="2400">
              <a:solidFill>
                <a:schemeClr val="lt1"/>
              </a:solidFill>
              <a:latin typeface="Bree Serif"/>
              <a:ea typeface="Bree Serif"/>
              <a:cs typeface="Bree Serif"/>
              <a:sym typeface="Bree Serif"/>
            </a:endParaRPr>
          </a:p>
        </p:txBody>
      </p:sp>
      <p:sp>
        <p:nvSpPr>
          <p:cNvPr id="775" name="Google Shape;775;p56"/>
          <p:cNvSpPr/>
          <p:nvPr/>
        </p:nvSpPr>
        <p:spPr>
          <a:xfrm>
            <a:off x="1295850" y="1920325"/>
            <a:ext cx="1828500" cy="1497900"/>
          </a:xfrm>
          <a:prstGeom prst="cube">
            <a:avLst>
              <a:gd fmla="val 12504" name="adj"/>
            </a:avLst>
          </a:prstGeom>
          <a:solidFill>
            <a:srgbClr val="1155CC"/>
          </a:solidFill>
          <a:ln cap="flat" cmpd="sng" w="9525">
            <a:solidFill>
              <a:schemeClr val="dk2"/>
            </a:solidFill>
            <a:prstDash val="solid"/>
            <a:round/>
            <a:headEnd len="sm" w="sm" type="none"/>
            <a:tailEnd len="sm" w="sm" type="none"/>
          </a:ln>
          <a:effectLst>
            <a:outerShdw blurRad="314325"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a:solidFill>
                  <a:schemeClr val="lt1"/>
                </a:solidFill>
                <a:latin typeface="Bree Serif"/>
                <a:ea typeface="Bree Serif"/>
                <a:cs typeface="Bree Serif"/>
                <a:sym typeface="Bree Serif"/>
              </a:rPr>
              <a:t>Emulación de Dispositivos QEMU</a:t>
            </a:r>
            <a:endParaRPr i="1">
              <a:solidFill>
                <a:schemeClr val="lt1"/>
              </a:solidFill>
              <a:latin typeface="Bree Serif"/>
              <a:ea typeface="Bree Serif"/>
              <a:cs typeface="Bree Serif"/>
              <a:sym typeface="Bree Serif"/>
            </a:endParaRPr>
          </a:p>
        </p:txBody>
      </p:sp>
      <p:sp>
        <p:nvSpPr>
          <p:cNvPr id="776" name="Google Shape;776;p56"/>
          <p:cNvSpPr/>
          <p:nvPr/>
        </p:nvSpPr>
        <p:spPr>
          <a:xfrm>
            <a:off x="3200538" y="2449088"/>
            <a:ext cx="1828500" cy="939600"/>
          </a:xfrm>
          <a:prstGeom prst="cube">
            <a:avLst>
              <a:gd fmla="val 25000" name="adj"/>
            </a:avLst>
          </a:prstGeom>
          <a:solidFill>
            <a:srgbClr val="CC0000"/>
          </a:solidFill>
          <a:ln cap="flat" cmpd="sng" w="9525">
            <a:solidFill>
              <a:schemeClr val="dk2"/>
            </a:solidFill>
            <a:prstDash val="solid"/>
            <a:round/>
            <a:headEnd len="sm" w="sm" type="none"/>
            <a:tailEnd len="sm" w="sm" type="none"/>
          </a:ln>
          <a:effectLst>
            <a:outerShdw blurRad="314325"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Máquina Virtual</a:t>
            </a:r>
            <a:endParaRPr sz="1800">
              <a:solidFill>
                <a:schemeClr val="lt1"/>
              </a:solidFill>
              <a:latin typeface="Bree Serif"/>
              <a:ea typeface="Bree Serif"/>
              <a:cs typeface="Bree Serif"/>
              <a:sym typeface="Bree Serif"/>
            </a:endParaRPr>
          </a:p>
        </p:txBody>
      </p:sp>
      <p:sp>
        <p:nvSpPr>
          <p:cNvPr id="777" name="Google Shape;777;p56"/>
          <p:cNvSpPr/>
          <p:nvPr/>
        </p:nvSpPr>
        <p:spPr>
          <a:xfrm>
            <a:off x="4912038" y="2445375"/>
            <a:ext cx="1771800" cy="939600"/>
          </a:xfrm>
          <a:prstGeom prst="cube">
            <a:avLst>
              <a:gd fmla="val 25000" name="adj"/>
            </a:avLst>
          </a:prstGeom>
          <a:solidFill>
            <a:srgbClr val="CC0000"/>
          </a:solidFill>
          <a:ln cap="flat" cmpd="sng" w="9525">
            <a:solidFill>
              <a:schemeClr val="dk2"/>
            </a:solidFill>
            <a:prstDash val="solid"/>
            <a:round/>
            <a:headEnd len="sm" w="sm" type="none"/>
            <a:tailEnd len="sm" w="sm" type="none"/>
          </a:ln>
          <a:effectLst>
            <a:outerShdw blurRad="314325"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Máquina Virtual</a:t>
            </a:r>
            <a:endParaRPr sz="1800">
              <a:solidFill>
                <a:schemeClr val="lt1"/>
              </a:solidFill>
              <a:latin typeface="Bree Serif"/>
              <a:ea typeface="Bree Serif"/>
              <a:cs typeface="Bree Serif"/>
              <a:sym typeface="Bree Serif"/>
            </a:endParaRPr>
          </a:p>
        </p:txBody>
      </p:sp>
      <p:sp>
        <p:nvSpPr>
          <p:cNvPr id="778" name="Google Shape;778;p56"/>
          <p:cNvSpPr/>
          <p:nvPr/>
        </p:nvSpPr>
        <p:spPr>
          <a:xfrm>
            <a:off x="3200550" y="1927775"/>
            <a:ext cx="1752300" cy="644100"/>
          </a:xfrm>
          <a:prstGeom prst="cube">
            <a:avLst>
              <a:gd fmla="val 25000" name="adj"/>
            </a:avLst>
          </a:prstGeom>
          <a:solidFill>
            <a:srgbClr val="A64D79"/>
          </a:solidFill>
          <a:ln cap="flat" cmpd="sng" w="9525">
            <a:solidFill>
              <a:schemeClr val="dk2"/>
            </a:solidFill>
            <a:prstDash val="solid"/>
            <a:round/>
            <a:headEnd len="sm" w="sm" type="none"/>
            <a:tailEnd len="sm" w="sm" type="none"/>
          </a:ln>
          <a:effectLst>
            <a:outerShdw blurRad="314325"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1800">
                <a:solidFill>
                  <a:schemeClr val="lt1"/>
                </a:solidFill>
                <a:latin typeface="Bree Serif"/>
                <a:ea typeface="Bree Serif"/>
                <a:cs typeface="Bree Serif"/>
                <a:sym typeface="Bree Serif"/>
              </a:rPr>
              <a:t>Legacy OS</a:t>
            </a:r>
            <a:endParaRPr i="1" sz="1800">
              <a:solidFill>
                <a:schemeClr val="lt1"/>
              </a:solidFill>
              <a:latin typeface="Bree Serif"/>
              <a:ea typeface="Bree Serif"/>
              <a:cs typeface="Bree Serif"/>
              <a:sym typeface="Bree Serif"/>
            </a:endParaRPr>
          </a:p>
        </p:txBody>
      </p:sp>
      <p:sp>
        <p:nvSpPr>
          <p:cNvPr id="779" name="Google Shape;779;p56"/>
          <p:cNvSpPr/>
          <p:nvPr/>
        </p:nvSpPr>
        <p:spPr>
          <a:xfrm>
            <a:off x="4912050" y="1920325"/>
            <a:ext cx="1771800" cy="644100"/>
          </a:xfrm>
          <a:prstGeom prst="cube">
            <a:avLst>
              <a:gd fmla="val 25000" name="adj"/>
            </a:avLst>
          </a:prstGeom>
          <a:solidFill>
            <a:srgbClr val="A64D79"/>
          </a:solidFill>
          <a:ln cap="flat" cmpd="sng" w="9525">
            <a:solidFill>
              <a:schemeClr val="dk2"/>
            </a:solidFill>
            <a:prstDash val="solid"/>
            <a:round/>
            <a:headEnd len="sm" w="sm" type="none"/>
            <a:tailEnd len="sm" w="sm" type="none"/>
          </a:ln>
          <a:effectLst>
            <a:outerShdw blurRad="314325"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1800">
                <a:solidFill>
                  <a:schemeClr val="lt1"/>
                </a:solidFill>
                <a:latin typeface="Bree Serif"/>
                <a:ea typeface="Bree Serif"/>
                <a:cs typeface="Bree Serif"/>
                <a:sym typeface="Bree Serif"/>
              </a:rPr>
              <a:t>Legacy OS</a:t>
            </a:r>
            <a:endParaRPr i="1" sz="1800">
              <a:solidFill>
                <a:schemeClr val="lt1"/>
              </a:solidFill>
              <a:latin typeface="Bree Serif"/>
              <a:ea typeface="Bree Serif"/>
              <a:cs typeface="Bree Serif"/>
              <a:sym typeface="Bree Serif"/>
            </a:endParaRPr>
          </a:p>
        </p:txBody>
      </p:sp>
      <p:sp>
        <p:nvSpPr>
          <p:cNvPr id="780" name="Google Shape;780;p56"/>
          <p:cNvSpPr/>
          <p:nvPr/>
        </p:nvSpPr>
        <p:spPr>
          <a:xfrm>
            <a:off x="6643050" y="1920325"/>
            <a:ext cx="1177800" cy="1497900"/>
          </a:xfrm>
          <a:prstGeom prst="cube">
            <a:avLst>
              <a:gd fmla="val 13546" name="adj"/>
            </a:avLst>
          </a:prstGeom>
          <a:solidFill>
            <a:srgbClr val="93C47D"/>
          </a:solidFill>
          <a:ln cap="flat" cmpd="sng" w="9525">
            <a:solidFill>
              <a:schemeClr val="dk2"/>
            </a:solidFill>
            <a:prstDash val="solid"/>
            <a:round/>
            <a:headEnd len="sm" w="sm" type="none"/>
            <a:tailEnd len="sm" w="sm" type="none"/>
          </a:ln>
          <a:effectLst>
            <a:outerShdw blurRad="314325"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Cont.</a:t>
            </a:r>
            <a:endParaRPr sz="1800">
              <a:solidFill>
                <a:schemeClr val="lt1"/>
              </a:solidFill>
              <a:latin typeface="Bree Serif"/>
              <a:ea typeface="Bree Serif"/>
              <a:cs typeface="Bree Serif"/>
              <a:sym typeface="Bree Serif"/>
            </a:endParaRPr>
          </a:p>
          <a:p>
            <a:pPr indent="0" lvl="0" marL="0" rtl="0" algn="ctr">
              <a:spcBef>
                <a:spcPts val="0"/>
              </a:spcBef>
              <a:spcAft>
                <a:spcPts val="0"/>
              </a:spcAft>
              <a:buNone/>
            </a:pPr>
            <a:r>
              <a:rPr lang="en" sz="1800">
                <a:solidFill>
                  <a:schemeClr val="lt1"/>
                </a:solidFill>
                <a:latin typeface="Bree Serif"/>
                <a:ea typeface="Bree Serif"/>
                <a:cs typeface="Bree Serif"/>
                <a:sym typeface="Bree Serif"/>
              </a:rPr>
              <a:t>LXC</a:t>
            </a:r>
            <a:endParaRPr sz="1800">
              <a:solidFill>
                <a:schemeClr val="lt1"/>
              </a:solidFill>
              <a:latin typeface="Bree Serif"/>
              <a:ea typeface="Bree Serif"/>
              <a:cs typeface="Bree Serif"/>
              <a:sym typeface="Bree Serif"/>
            </a:endParaRPr>
          </a:p>
        </p:txBody>
      </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784" name="Shape 784"/>
        <p:cNvGrpSpPr/>
        <p:nvPr/>
      </p:nvGrpSpPr>
      <p:grpSpPr>
        <a:xfrm>
          <a:off x="0" y="0"/>
          <a:ext cx="0" cy="0"/>
          <a:chOff x="0" y="0"/>
          <a:chExt cx="0" cy="0"/>
        </a:xfrm>
      </p:grpSpPr>
      <p:sp>
        <p:nvSpPr>
          <p:cNvPr id="785" name="Google Shape;785;p57"/>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solidFill>
                  <a:srgbClr val="FF0000"/>
                </a:solidFill>
              </a:rPr>
              <a:t>Sacar desde aquí.</a:t>
            </a:r>
            <a:endParaRPr b="1">
              <a:solidFill>
                <a:srgbClr val="FF0000"/>
              </a:solidFill>
            </a:endParaRPr>
          </a:p>
        </p:txBody>
      </p:sp>
      <p:sp>
        <p:nvSpPr>
          <p:cNvPr id="786" name="Google Shape;786;p57"/>
          <p:cNvSpPr/>
          <p:nvPr/>
        </p:nvSpPr>
        <p:spPr>
          <a:xfrm>
            <a:off x="3314700" y="811000"/>
            <a:ext cx="1174800" cy="1807500"/>
          </a:xfrm>
          <a:prstGeom prst="bevel">
            <a:avLst>
              <a:gd fmla="val 5485" name="adj"/>
            </a:avLst>
          </a:prstGeom>
          <a:solidFill>
            <a:srgbClr val="FF9900"/>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2000">
                <a:solidFill>
                  <a:schemeClr val="lt1"/>
                </a:solidFill>
                <a:latin typeface="Bree Serif"/>
                <a:ea typeface="Bree Serif"/>
                <a:cs typeface="Bree Serif"/>
                <a:sym typeface="Bree Serif"/>
              </a:rPr>
              <a:t>Server</a:t>
            </a:r>
            <a:endParaRPr i="1" sz="2000">
              <a:solidFill>
                <a:schemeClr val="lt1"/>
              </a:solidFill>
              <a:latin typeface="Bree Serif"/>
              <a:ea typeface="Bree Serif"/>
              <a:cs typeface="Bree Serif"/>
              <a:sym typeface="Bree Serif"/>
            </a:endParaRPr>
          </a:p>
        </p:txBody>
      </p:sp>
      <p:sp>
        <p:nvSpPr>
          <p:cNvPr id="787" name="Google Shape;787;p57"/>
          <p:cNvSpPr/>
          <p:nvPr/>
        </p:nvSpPr>
        <p:spPr>
          <a:xfrm>
            <a:off x="344175" y="2105250"/>
            <a:ext cx="2056200" cy="3105900"/>
          </a:xfrm>
          <a:prstGeom prst="bevel">
            <a:avLst>
              <a:gd fmla="val 8906" name="adj"/>
            </a:avLst>
          </a:prstGeom>
          <a:solidFill>
            <a:srgbClr val="1155CC"/>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2400">
                <a:solidFill>
                  <a:schemeClr val="lt1"/>
                </a:solidFill>
                <a:latin typeface="Bree Serif"/>
                <a:ea typeface="Bree Serif"/>
                <a:cs typeface="Bree Serif"/>
                <a:sym typeface="Bree Serif"/>
              </a:rPr>
              <a:t>SAN:</a:t>
            </a:r>
            <a:endParaRPr i="1" sz="2400">
              <a:solidFill>
                <a:schemeClr val="lt1"/>
              </a:solidFill>
              <a:latin typeface="Bree Serif"/>
              <a:ea typeface="Bree Serif"/>
              <a:cs typeface="Bree Serif"/>
              <a:sym typeface="Bree Serif"/>
            </a:endParaRPr>
          </a:p>
          <a:p>
            <a:pPr indent="0" lvl="0" marL="0" rtl="0" algn="ctr">
              <a:spcBef>
                <a:spcPts val="0"/>
              </a:spcBef>
              <a:spcAft>
                <a:spcPts val="0"/>
              </a:spcAft>
              <a:buNone/>
            </a:pPr>
            <a:r>
              <a:rPr i="1" lang="en" sz="2000">
                <a:solidFill>
                  <a:schemeClr val="lt1"/>
                </a:solidFill>
                <a:latin typeface="Bree Serif"/>
                <a:ea typeface="Bree Serif"/>
                <a:cs typeface="Bree Serif"/>
                <a:sym typeface="Bree Serif"/>
              </a:rPr>
              <a:t>Storage Redundante o</a:t>
            </a:r>
            <a:endParaRPr i="1" sz="2000">
              <a:solidFill>
                <a:schemeClr val="lt1"/>
              </a:solidFill>
              <a:latin typeface="Bree Serif"/>
              <a:ea typeface="Bree Serif"/>
              <a:cs typeface="Bree Serif"/>
              <a:sym typeface="Bree Serif"/>
            </a:endParaRPr>
          </a:p>
          <a:p>
            <a:pPr indent="0" lvl="0" marL="0" rtl="0" algn="ctr">
              <a:spcBef>
                <a:spcPts val="0"/>
              </a:spcBef>
              <a:spcAft>
                <a:spcPts val="0"/>
              </a:spcAft>
              <a:buNone/>
            </a:pPr>
            <a:r>
              <a:rPr i="1" lang="en" sz="2000">
                <a:solidFill>
                  <a:schemeClr val="lt1"/>
                </a:solidFill>
                <a:latin typeface="Bree Serif"/>
                <a:ea typeface="Bree Serif"/>
                <a:cs typeface="Bree Serif"/>
                <a:sym typeface="Bree Serif"/>
              </a:rPr>
              <a:t>Storage CEPH</a:t>
            </a:r>
            <a:endParaRPr i="1" sz="2000">
              <a:solidFill>
                <a:schemeClr val="lt1"/>
              </a:solidFill>
              <a:latin typeface="Bree Serif"/>
              <a:ea typeface="Bree Serif"/>
              <a:cs typeface="Bree Serif"/>
              <a:sym typeface="Bree Serif"/>
            </a:endParaRPr>
          </a:p>
          <a:p>
            <a:pPr indent="0" lvl="0" marL="0" rtl="0" algn="ctr">
              <a:spcBef>
                <a:spcPts val="0"/>
              </a:spcBef>
              <a:spcAft>
                <a:spcPts val="0"/>
              </a:spcAft>
              <a:buNone/>
            </a:pPr>
            <a:r>
              <a:rPr i="1" lang="en" sz="2000">
                <a:solidFill>
                  <a:schemeClr val="lt1"/>
                </a:solidFill>
                <a:latin typeface="Bree Serif"/>
                <a:ea typeface="Bree Serif"/>
                <a:cs typeface="Bree Serif"/>
                <a:sym typeface="Bree Serif"/>
              </a:rPr>
              <a:t>(VM's)</a:t>
            </a:r>
            <a:endParaRPr i="1" sz="2000">
              <a:solidFill>
                <a:schemeClr val="lt1"/>
              </a:solidFill>
              <a:latin typeface="Bree Serif"/>
              <a:ea typeface="Bree Serif"/>
              <a:cs typeface="Bree Serif"/>
              <a:sym typeface="Bree Serif"/>
            </a:endParaRPr>
          </a:p>
        </p:txBody>
      </p:sp>
      <p:sp>
        <p:nvSpPr>
          <p:cNvPr id="788" name="Google Shape;788;p57"/>
          <p:cNvSpPr/>
          <p:nvPr/>
        </p:nvSpPr>
        <p:spPr>
          <a:xfrm>
            <a:off x="5682475" y="1021550"/>
            <a:ext cx="1942500" cy="5349000"/>
          </a:xfrm>
          <a:prstGeom prst="bevel">
            <a:avLst>
              <a:gd fmla="val 12500" name="adj"/>
            </a:avLst>
          </a:prstGeom>
          <a:solidFill>
            <a:srgbClr val="93C47D"/>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Bree Serif"/>
                <a:ea typeface="Bree Serif"/>
                <a:cs typeface="Bree Serif"/>
                <a:sym typeface="Bree Serif"/>
              </a:rPr>
              <a:t>LAN / Mundo /</a:t>
            </a:r>
            <a:endParaRPr sz="1800">
              <a:solidFill>
                <a:schemeClr val="lt1"/>
              </a:solidFill>
              <a:latin typeface="Bree Serif"/>
              <a:ea typeface="Bree Serif"/>
              <a:cs typeface="Bree Serif"/>
              <a:sym typeface="Bree Serif"/>
            </a:endParaRPr>
          </a:p>
          <a:p>
            <a:pPr indent="0" lvl="0" marL="0" rtl="0" algn="ctr">
              <a:spcBef>
                <a:spcPts val="0"/>
              </a:spcBef>
              <a:spcAft>
                <a:spcPts val="0"/>
              </a:spcAft>
              <a:buNone/>
            </a:pPr>
            <a:r>
              <a:rPr lang="en" sz="1800">
                <a:solidFill>
                  <a:schemeClr val="lt1"/>
                </a:solidFill>
                <a:latin typeface="Bree Serif"/>
                <a:ea typeface="Bree Serif"/>
                <a:cs typeface="Bree Serif"/>
                <a:sym typeface="Bree Serif"/>
              </a:rPr>
              <a:t>Clientes /</a:t>
            </a:r>
            <a:endParaRPr sz="1800">
              <a:solidFill>
                <a:schemeClr val="lt1"/>
              </a:solidFill>
              <a:latin typeface="Bree Serif"/>
              <a:ea typeface="Bree Serif"/>
              <a:cs typeface="Bree Serif"/>
              <a:sym typeface="Bree Serif"/>
            </a:endParaRPr>
          </a:p>
        </p:txBody>
      </p:sp>
      <p:sp>
        <p:nvSpPr>
          <p:cNvPr id="789" name="Google Shape;789;p57"/>
          <p:cNvSpPr/>
          <p:nvPr/>
        </p:nvSpPr>
        <p:spPr>
          <a:xfrm>
            <a:off x="3314700" y="2746450"/>
            <a:ext cx="1174800" cy="1807500"/>
          </a:xfrm>
          <a:prstGeom prst="bevel">
            <a:avLst>
              <a:gd fmla="val 5485" name="adj"/>
            </a:avLst>
          </a:prstGeom>
          <a:solidFill>
            <a:srgbClr val="FF9900"/>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2000">
                <a:solidFill>
                  <a:schemeClr val="lt1"/>
                </a:solidFill>
                <a:latin typeface="Bree Serif"/>
                <a:ea typeface="Bree Serif"/>
                <a:cs typeface="Bree Serif"/>
                <a:sym typeface="Bree Serif"/>
              </a:rPr>
              <a:t>Server</a:t>
            </a:r>
            <a:endParaRPr i="1" sz="2000">
              <a:solidFill>
                <a:schemeClr val="lt1"/>
              </a:solidFill>
              <a:latin typeface="Bree Serif"/>
              <a:ea typeface="Bree Serif"/>
              <a:cs typeface="Bree Serif"/>
              <a:sym typeface="Bree Serif"/>
            </a:endParaRPr>
          </a:p>
        </p:txBody>
      </p:sp>
      <p:sp>
        <p:nvSpPr>
          <p:cNvPr id="790" name="Google Shape;790;p57"/>
          <p:cNvSpPr/>
          <p:nvPr/>
        </p:nvSpPr>
        <p:spPr>
          <a:xfrm>
            <a:off x="3314700" y="4681900"/>
            <a:ext cx="1174800" cy="1807500"/>
          </a:xfrm>
          <a:prstGeom prst="bevel">
            <a:avLst>
              <a:gd fmla="val 5485" name="adj"/>
            </a:avLst>
          </a:prstGeom>
          <a:solidFill>
            <a:srgbClr val="FF9900"/>
          </a:solidFill>
          <a:ln cap="flat" cmpd="sng" w="9525">
            <a:solidFill>
              <a:schemeClr val="dk2"/>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i="1" lang="en" sz="2000">
                <a:solidFill>
                  <a:schemeClr val="lt1"/>
                </a:solidFill>
                <a:latin typeface="Bree Serif"/>
                <a:ea typeface="Bree Serif"/>
                <a:cs typeface="Bree Serif"/>
                <a:sym typeface="Bree Serif"/>
              </a:rPr>
              <a:t>Server</a:t>
            </a:r>
            <a:endParaRPr i="1" sz="2000">
              <a:solidFill>
                <a:schemeClr val="lt1"/>
              </a:solidFill>
              <a:latin typeface="Bree Serif"/>
              <a:ea typeface="Bree Serif"/>
              <a:cs typeface="Bree Serif"/>
              <a:sym typeface="Bree Serif"/>
            </a:endParaRPr>
          </a:p>
        </p:txBody>
      </p:sp>
      <p:cxnSp>
        <p:nvCxnSpPr>
          <p:cNvPr id="791" name="Google Shape;791;p57"/>
          <p:cNvCxnSpPr>
            <a:stCxn id="787" idx="6"/>
            <a:endCxn id="786" idx="4"/>
          </p:cNvCxnSpPr>
          <p:nvPr/>
        </p:nvCxnSpPr>
        <p:spPr>
          <a:xfrm flipH="1" rot="10800000">
            <a:off x="1372275" y="1714650"/>
            <a:ext cx="1942500" cy="390600"/>
          </a:xfrm>
          <a:prstGeom prst="straightConnector1">
            <a:avLst/>
          </a:prstGeom>
          <a:noFill/>
          <a:ln cap="flat" cmpd="sng" w="38100">
            <a:solidFill>
              <a:srgbClr val="980000"/>
            </a:solidFill>
            <a:prstDash val="solid"/>
            <a:round/>
            <a:headEnd len="med" w="med" type="none"/>
            <a:tailEnd len="med" w="med" type="none"/>
          </a:ln>
          <a:effectLst>
            <a:outerShdw blurRad="300038" rotWithShape="0" algn="bl" dir="5400000" dist="142875">
              <a:srgbClr val="000000">
                <a:alpha val="50000"/>
              </a:srgbClr>
            </a:outerShdw>
          </a:effectLst>
        </p:spPr>
      </p:cxnSp>
      <p:cxnSp>
        <p:nvCxnSpPr>
          <p:cNvPr id="792" name="Google Shape;792;p57"/>
          <p:cNvCxnSpPr>
            <a:stCxn id="787" idx="0"/>
            <a:endCxn id="789" idx="4"/>
          </p:cNvCxnSpPr>
          <p:nvPr/>
        </p:nvCxnSpPr>
        <p:spPr>
          <a:xfrm flipH="1" rot="10800000">
            <a:off x="2400375" y="3650100"/>
            <a:ext cx="914400" cy="8100"/>
          </a:xfrm>
          <a:prstGeom prst="straightConnector1">
            <a:avLst/>
          </a:prstGeom>
          <a:noFill/>
          <a:ln cap="flat" cmpd="sng" w="38100">
            <a:solidFill>
              <a:srgbClr val="980000"/>
            </a:solidFill>
            <a:prstDash val="solid"/>
            <a:round/>
            <a:headEnd len="med" w="med" type="none"/>
            <a:tailEnd len="med" w="med" type="none"/>
          </a:ln>
          <a:effectLst>
            <a:outerShdw blurRad="300038" rotWithShape="0" algn="bl" dir="5400000" dist="142875">
              <a:srgbClr val="000000">
                <a:alpha val="50000"/>
              </a:srgbClr>
            </a:outerShdw>
          </a:effectLst>
        </p:spPr>
      </p:cxnSp>
      <p:cxnSp>
        <p:nvCxnSpPr>
          <p:cNvPr id="793" name="Google Shape;793;p57"/>
          <p:cNvCxnSpPr>
            <a:stCxn id="787" idx="2"/>
            <a:endCxn id="790" idx="4"/>
          </p:cNvCxnSpPr>
          <p:nvPr/>
        </p:nvCxnSpPr>
        <p:spPr>
          <a:xfrm>
            <a:off x="1372275" y="5211150"/>
            <a:ext cx="1942500" cy="374400"/>
          </a:xfrm>
          <a:prstGeom prst="straightConnector1">
            <a:avLst/>
          </a:prstGeom>
          <a:noFill/>
          <a:ln cap="flat" cmpd="sng" w="38100">
            <a:solidFill>
              <a:srgbClr val="980000"/>
            </a:solidFill>
            <a:prstDash val="solid"/>
            <a:round/>
            <a:headEnd len="med" w="med" type="none"/>
            <a:tailEnd len="med" w="med" type="none"/>
          </a:ln>
          <a:effectLst>
            <a:outerShdw blurRad="300038" rotWithShape="0" algn="bl" dir="5400000" dist="142875">
              <a:srgbClr val="000000">
                <a:alpha val="50000"/>
              </a:srgbClr>
            </a:outerShdw>
          </a:effectLst>
        </p:spPr>
      </p:cxnSp>
      <p:cxnSp>
        <p:nvCxnSpPr>
          <p:cNvPr id="794" name="Google Shape;794;p57"/>
          <p:cNvCxnSpPr>
            <a:stCxn id="786" idx="0"/>
          </p:cNvCxnSpPr>
          <p:nvPr/>
        </p:nvCxnSpPr>
        <p:spPr>
          <a:xfrm flipH="1" rot="10800000">
            <a:off x="4489500" y="1314850"/>
            <a:ext cx="1189500" cy="399900"/>
          </a:xfrm>
          <a:prstGeom prst="straightConnector1">
            <a:avLst/>
          </a:prstGeom>
          <a:noFill/>
          <a:ln cap="flat" cmpd="sng" w="38100">
            <a:solidFill>
              <a:schemeClr val="dk2"/>
            </a:solidFill>
            <a:prstDash val="solid"/>
            <a:round/>
            <a:headEnd len="med" w="med" type="none"/>
            <a:tailEnd len="med" w="med" type="none"/>
          </a:ln>
          <a:effectLst>
            <a:outerShdw blurRad="300038" rotWithShape="0" algn="bl" dir="5400000" dist="142875">
              <a:srgbClr val="000000">
                <a:alpha val="50000"/>
              </a:srgbClr>
            </a:outerShdw>
          </a:effectLst>
        </p:spPr>
      </p:cxnSp>
      <p:cxnSp>
        <p:nvCxnSpPr>
          <p:cNvPr id="795" name="Google Shape;795;p57"/>
          <p:cNvCxnSpPr>
            <a:stCxn id="786" idx="0"/>
          </p:cNvCxnSpPr>
          <p:nvPr/>
        </p:nvCxnSpPr>
        <p:spPr>
          <a:xfrm flipH="1" rot="10800000">
            <a:off x="4489500" y="1700350"/>
            <a:ext cx="1189500" cy="14400"/>
          </a:xfrm>
          <a:prstGeom prst="straightConnector1">
            <a:avLst/>
          </a:prstGeom>
          <a:noFill/>
          <a:ln cap="flat" cmpd="sng" w="38100">
            <a:solidFill>
              <a:schemeClr val="dk2"/>
            </a:solidFill>
            <a:prstDash val="solid"/>
            <a:round/>
            <a:headEnd len="med" w="med" type="none"/>
            <a:tailEnd len="med" w="med" type="none"/>
          </a:ln>
          <a:effectLst>
            <a:outerShdw blurRad="300038" rotWithShape="0" algn="bl" dir="5400000" dist="142875">
              <a:srgbClr val="000000">
                <a:alpha val="50000"/>
              </a:srgbClr>
            </a:outerShdw>
          </a:effectLst>
        </p:spPr>
      </p:cxnSp>
      <p:cxnSp>
        <p:nvCxnSpPr>
          <p:cNvPr id="796" name="Google Shape;796;p57"/>
          <p:cNvCxnSpPr>
            <a:stCxn id="786" idx="0"/>
          </p:cNvCxnSpPr>
          <p:nvPr/>
        </p:nvCxnSpPr>
        <p:spPr>
          <a:xfrm>
            <a:off x="4489500" y="1714750"/>
            <a:ext cx="1212300" cy="314400"/>
          </a:xfrm>
          <a:prstGeom prst="straightConnector1">
            <a:avLst/>
          </a:prstGeom>
          <a:noFill/>
          <a:ln cap="flat" cmpd="sng" w="38100">
            <a:solidFill>
              <a:schemeClr val="dk2"/>
            </a:solidFill>
            <a:prstDash val="solid"/>
            <a:round/>
            <a:headEnd len="med" w="med" type="none"/>
            <a:tailEnd len="med" w="med" type="none"/>
          </a:ln>
          <a:effectLst>
            <a:outerShdw blurRad="300038" rotWithShape="0" algn="bl" dir="5400000" dist="142875">
              <a:srgbClr val="000000">
                <a:alpha val="50000"/>
              </a:srgbClr>
            </a:outerShdw>
          </a:effectLst>
        </p:spPr>
      </p:cxnSp>
      <p:cxnSp>
        <p:nvCxnSpPr>
          <p:cNvPr id="797" name="Google Shape;797;p57"/>
          <p:cNvCxnSpPr/>
          <p:nvPr/>
        </p:nvCxnSpPr>
        <p:spPr>
          <a:xfrm flipH="1" rot="10800000">
            <a:off x="4489500" y="3224250"/>
            <a:ext cx="1189500" cy="399900"/>
          </a:xfrm>
          <a:prstGeom prst="straightConnector1">
            <a:avLst/>
          </a:prstGeom>
          <a:noFill/>
          <a:ln cap="flat" cmpd="sng" w="38100">
            <a:solidFill>
              <a:schemeClr val="dk2"/>
            </a:solidFill>
            <a:prstDash val="solid"/>
            <a:round/>
            <a:headEnd len="med" w="med" type="none"/>
            <a:tailEnd len="med" w="med" type="none"/>
          </a:ln>
          <a:effectLst>
            <a:outerShdw blurRad="300038" rotWithShape="0" algn="bl" dir="5400000" dist="142875">
              <a:srgbClr val="000000">
                <a:alpha val="50000"/>
              </a:srgbClr>
            </a:outerShdw>
          </a:effectLst>
        </p:spPr>
      </p:cxnSp>
      <p:cxnSp>
        <p:nvCxnSpPr>
          <p:cNvPr id="798" name="Google Shape;798;p57"/>
          <p:cNvCxnSpPr/>
          <p:nvPr/>
        </p:nvCxnSpPr>
        <p:spPr>
          <a:xfrm flipH="1" rot="10800000">
            <a:off x="4489500" y="3609750"/>
            <a:ext cx="1189500" cy="14400"/>
          </a:xfrm>
          <a:prstGeom prst="straightConnector1">
            <a:avLst/>
          </a:prstGeom>
          <a:noFill/>
          <a:ln cap="flat" cmpd="sng" w="38100">
            <a:solidFill>
              <a:schemeClr val="dk2"/>
            </a:solidFill>
            <a:prstDash val="solid"/>
            <a:round/>
            <a:headEnd len="med" w="med" type="none"/>
            <a:tailEnd len="med" w="med" type="none"/>
          </a:ln>
          <a:effectLst>
            <a:outerShdw blurRad="300038" rotWithShape="0" algn="bl" dir="5400000" dist="142875">
              <a:srgbClr val="000000">
                <a:alpha val="50000"/>
              </a:srgbClr>
            </a:outerShdw>
          </a:effectLst>
        </p:spPr>
      </p:cxnSp>
      <p:cxnSp>
        <p:nvCxnSpPr>
          <p:cNvPr id="799" name="Google Shape;799;p57"/>
          <p:cNvCxnSpPr/>
          <p:nvPr/>
        </p:nvCxnSpPr>
        <p:spPr>
          <a:xfrm>
            <a:off x="4489500" y="3624150"/>
            <a:ext cx="1212300" cy="314400"/>
          </a:xfrm>
          <a:prstGeom prst="straightConnector1">
            <a:avLst/>
          </a:prstGeom>
          <a:noFill/>
          <a:ln cap="flat" cmpd="sng" w="38100">
            <a:solidFill>
              <a:schemeClr val="dk2"/>
            </a:solidFill>
            <a:prstDash val="solid"/>
            <a:round/>
            <a:headEnd len="med" w="med" type="none"/>
            <a:tailEnd len="med" w="med" type="none"/>
          </a:ln>
          <a:effectLst>
            <a:outerShdw blurRad="300038" rotWithShape="0" algn="bl" dir="5400000" dist="142875">
              <a:srgbClr val="000000">
                <a:alpha val="50000"/>
              </a:srgbClr>
            </a:outerShdw>
          </a:effectLst>
        </p:spPr>
      </p:cxnSp>
      <p:cxnSp>
        <p:nvCxnSpPr>
          <p:cNvPr id="800" name="Google Shape;800;p57"/>
          <p:cNvCxnSpPr/>
          <p:nvPr/>
        </p:nvCxnSpPr>
        <p:spPr>
          <a:xfrm flipH="1" rot="10800000">
            <a:off x="4489500" y="5133650"/>
            <a:ext cx="1189500" cy="399900"/>
          </a:xfrm>
          <a:prstGeom prst="straightConnector1">
            <a:avLst/>
          </a:prstGeom>
          <a:noFill/>
          <a:ln cap="flat" cmpd="sng" w="38100">
            <a:solidFill>
              <a:schemeClr val="dk2"/>
            </a:solidFill>
            <a:prstDash val="solid"/>
            <a:round/>
            <a:headEnd len="med" w="med" type="none"/>
            <a:tailEnd len="med" w="med" type="none"/>
          </a:ln>
          <a:effectLst>
            <a:outerShdw blurRad="300038" rotWithShape="0" algn="bl" dir="5400000" dist="142875">
              <a:srgbClr val="000000">
                <a:alpha val="50000"/>
              </a:srgbClr>
            </a:outerShdw>
          </a:effectLst>
        </p:spPr>
      </p:cxnSp>
      <p:cxnSp>
        <p:nvCxnSpPr>
          <p:cNvPr id="801" name="Google Shape;801;p57"/>
          <p:cNvCxnSpPr/>
          <p:nvPr/>
        </p:nvCxnSpPr>
        <p:spPr>
          <a:xfrm flipH="1" rot="10800000">
            <a:off x="4489500" y="5519150"/>
            <a:ext cx="1189500" cy="14400"/>
          </a:xfrm>
          <a:prstGeom prst="straightConnector1">
            <a:avLst/>
          </a:prstGeom>
          <a:noFill/>
          <a:ln cap="flat" cmpd="sng" w="38100">
            <a:solidFill>
              <a:schemeClr val="dk2"/>
            </a:solidFill>
            <a:prstDash val="solid"/>
            <a:round/>
            <a:headEnd len="med" w="med" type="none"/>
            <a:tailEnd len="med" w="med" type="none"/>
          </a:ln>
          <a:effectLst>
            <a:outerShdw blurRad="300038" rotWithShape="0" algn="bl" dir="5400000" dist="142875">
              <a:srgbClr val="000000">
                <a:alpha val="50000"/>
              </a:srgbClr>
            </a:outerShdw>
          </a:effectLst>
        </p:spPr>
      </p:cxnSp>
      <p:cxnSp>
        <p:nvCxnSpPr>
          <p:cNvPr id="802" name="Google Shape;802;p57"/>
          <p:cNvCxnSpPr/>
          <p:nvPr/>
        </p:nvCxnSpPr>
        <p:spPr>
          <a:xfrm>
            <a:off x="4489500" y="5533550"/>
            <a:ext cx="1212300" cy="314400"/>
          </a:xfrm>
          <a:prstGeom prst="straightConnector1">
            <a:avLst/>
          </a:prstGeom>
          <a:noFill/>
          <a:ln cap="flat" cmpd="sng" w="38100">
            <a:solidFill>
              <a:schemeClr val="dk2"/>
            </a:solidFill>
            <a:prstDash val="solid"/>
            <a:round/>
            <a:headEnd len="med" w="med" type="none"/>
            <a:tailEnd len="med" w="med" type="none"/>
          </a:ln>
          <a:effectLst>
            <a:outerShdw blurRad="300038" rotWithShape="0" algn="bl" dir="5400000" dist="142875">
              <a:srgbClr val="000000">
                <a:alpha val="50000"/>
              </a:srgbClr>
            </a:outerShdw>
          </a:effectLst>
        </p:spPr>
      </p:cxnSp>
      <p:sp>
        <p:nvSpPr>
          <p:cNvPr id="803" name="Google Shape;803;p57"/>
          <p:cNvSpPr txBox="1"/>
          <p:nvPr/>
        </p:nvSpPr>
        <p:spPr>
          <a:xfrm>
            <a:off x="1178225" y="1021550"/>
            <a:ext cx="1942500" cy="627000"/>
          </a:xfrm>
          <a:prstGeom prst="rect">
            <a:avLst/>
          </a:prstGeom>
          <a:noFill/>
          <a:ln>
            <a:noFill/>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980000"/>
                </a:solidFill>
                <a:latin typeface="Bree Serif"/>
                <a:ea typeface="Bree Serif"/>
                <a:cs typeface="Bree Serif"/>
                <a:sym typeface="Bree Serif"/>
              </a:rPr>
              <a:t>10Gbe/FC/SAS</a:t>
            </a:r>
            <a:endParaRPr>
              <a:solidFill>
                <a:srgbClr val="980000"/>
              </a:solidFill>
            </a:endParaRPr>
          </a:p>
        </p:txBody>
      </p:sp>
      <p:sp>
        <p:nvSpPr>
          <p:cNvPr id="804" name="Google Shape;804;p57"/>
          <p:cNvSpPr txBox="1"/>
          <p:nvPr/>
        </p:nvSpPr>
        <p:spPr>
          <a:xfrm>
            <a:off x="4113000" y="811000"/>
            <a:ext cx="1942500" cy="627000"/>
          </a:xfrm>
          <a:prstGeom prst="rect">
            <a:avLst/>
          </a:prstGeom>
          <a:noFill/>
          <a:ln>
            <a:noFill/>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latin typeface="Bree Serif"/>
                <a:ea typeface="Bree Serif"/>
                <a:cs typeface="Bree Serif"/>
                <a:sym typeface="Bree Serif"/>
              </a:rPr>
              <a:t>10Gbe/ </a:t>
            </a:r>
            <a:endParaRPr sz="1800">
              <a:latin typeface="Bree Serif"/>
              <a:ea typeface="Bree Serif"/>
              <a:cs typeface="Bree Serif"/>
              <a:sym typeface="Bree Serif"/>
            </a:endParaRPr>
          </a:p>
          <a:p>
            <a:pPr indent="0" lvl="0" marL="0" rtl="0" algn="ctr">
              <a:spcBef>
                <a:spcPts val="0"/>
              </a:spcBef>
              <a:spcAft>
                <a:spcPts val="0"/>
              </a:spcAft>
              <a:buNone/>
            </a:pPr>
            <a:r>
              <a:rPr lang="en" sz="1800">
                <a:latin typeface="Bree Serif"/>
                <a:ea typeface="Bree Serif"/>
                <a:cs typeface="Bree Serif"/>
                <a:sym typeface="Bree Serif"/>
              </a:rPr>
              <a:t>N x 1Gb</a:t>
            </a:r>
            <a:endParaRPr/>
          </a:p>
        </p:txBody>
      </p:sp>
      <p:sp>
        <p:nvSpPr>
          <p:cNvPr id="805" name="Google Shape;805;p57"/>
          <p:cNvSpPr/>
          <p:nvPr/>
        </p:nvSpPr>
        <p:spPr>
          <a:xfrm>
            <a:off x="3750900" y="4363350"/>
            <a:ext cx="302400" cy="847800"/>
          </a:xfrm>
          <a:prstGeom prst="upDownArrow">
            <a:avLst>
              <a:gd fmla="val 50000" name="adj1"/>
              <a:gd fmla="val 50000" name="adj2"/>
            </a:avLst>
          </a:prstGeom>
          <a:solidFill>
            <a:srgbClr val="9FC5E8"/>
          </a:solidFill>
          <a:ln cap="flat" cmpd="sng" w="19050">
            <a:solidFill>
              <a:srgbClr val="000000"/>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57"/>
          <p:cNvSpPr/>
          <p:nvPr/>
        </p:nvSpPr>
        <p:spPr>
          <a:xfrm>
            <a:off x="3793100" y="2298800"/>
            <a:ext cx="302400" cy="847800"/>
          </a:xfrm>
          <a:prstGeom prst="upDownArrow">
            <a:avLst>
              <a:gd fmla="val 50000" name="adj1"/>
              <a:gd fmla="val 50000" name="adj2"/>
            </a:avLst>
          </a:prstGeom>
          <a:solidFill>
            <a:srgbClr val="9FC5E8"/>
          </a:solidFill>
          <a:ln cap="flat" cmpd="sng" w="19050">
            <a:solidFill>
              <a:srgbClr val="000000"/>
            </a:solidFill>
            <a:prstDash val="solid"/>
            <a:round/>
            <a:headEnd len="sm" w="sm" type="none"/>
            <a:tailEnd len="sm" w="sm" type="none"/>
          </a:ln>
          <a:effectLst>
            <a:outerShdw blurRad="300038" rotWithShape="0" algn="bl" dir="5400000" dist="142875">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0" name="Shape 810"/>
        <p:cNvGrpSpPr/>
        <p:nvPr/>
      </p:nvGrpSpPr>
      <p:grpSpPr>
        <a:xfrm>
          <a:off x="0" y="0"/>
          <a:ext cx="0" cy="0"/>
          <a:chOff x="0" y="0"/>
          <a:chExt cx="0" cy="0"/>
        </a:xfrm>
      </p:grpSpPr>
      <p:sp>
        <p:nvSpPr>
          <p:cNvPr id="811" name="Google Shape;811;p58"/>
          <p:cNvSpPr txBox="1"/>
          <p:nvPr>
            <p:ph type="ctrTitle"/>
          </p:nvPr>
        </p:nvSpPr>
        <p:spPr>
          <a:xfrm>
            <a:off x="311708" y="992767"/>
            <a:ext cx="8520600" cy="2736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Show Time</a:t>
            </a:r>
            <a:endParaRPr/>
          </a:p>
        </p:txBody>
      </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15" name="Shape 815"/>
        <p:cNvGrpSpPr/>
        <p:nvPr/>
      </p:nvGrpSpPr>
      <p:grpSpPr>
        <a:xfrm>
          <a:off x="0" y="0"/>
          <a:ext cx="0" cy="0"/>
          <a:chOff x="0" y="0"/>
          <a:chExt cx="0" cy="0"/>
        </a:xfrm>
      </p:grpSpPr>
      <p:sp>
        <p:nvSpPr>
          <p:cNvPr id="816" name="Google Shape;816;p59"/>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Ejercicios</a:t>
            </a:r>
            <a:endParaRPr/>
          </a:p>
        </p:txBody>
      </p:sp>
      <p:sp>
        <p:nvSpPr>
          <p:cNvPr id="817" name="Google Shape;817;p59"/>
          <p:cNvSpPr txBox="1"/>
          <p:nvPr>
            <p:ph idx="1" type="body"/>
          </p:nvPr>
        </p:nvSpPr>
        <p:spPr>
          <a:xfrm>
            <a:off x="311700" y="941433"/>
            <a:ext cx="8520600" cy="4555200"/>
          </a:xfrm>
          <a:prstGeom prst="rect">
            <a:avLst/>
          </a:prstGeom>
        </p:spPr>
        <p:txBody>
          <a:bodyPr anchorCtr="0" anchor="t" bIns="91425" lIns="91425" spcFirstLastPara="1" rIns="91425" wrap="square" tIns="91425">
            <a:noAutofit/>
          </a:bodyPr>
          <a:lstStyle/>
          <a:p>
            <a:pPr indent="-342900" lvl="0" marL="457200" rtl="0" algn="l">
              <a:lnSpc>
                <a:spcPct val="200000"/>
              </a:lnSpc>
              <a:spcBef>
                <a:spcPts val="0"/>
              </a:spcBef>
              <a:spcAft>
                <a:spcPts val="0"/>
              </a:spcAft>
              <a:buSzPts val="1800"/>
              <a:buAutoNum type="arabicPeriod"/>
            </a:pPr>
            <a:r>
              <a:rPr lang="en"/>
              <a:t>Conectarse al cluster proxmox con las credenciales enviadas.</a:t>
            </a:r>
            <a:endParaRPr/>
          </a:p>
          <a:p>
            <a:pPr indent="-342900" lvl="0" marL="457200" rtl="0" algn="l">
              <a:lnSpc>
                <a:spcPct val="200000"/>
              </a:lnSpc>
              <a:spcBef>
                <a:spcPts val="0"/>
              </a:spcBef>
              <a:spcAft>
                <a:spcPts val="0"/>
              </a:spcAft>
              <a:buSzPts val="1800"/>
              <a:buAutoNum type="arabicPeriod"/>
            </a:pPr>
            <a:r>
              <a:rPr lang="en"/>
              <a:t>Crear dos computadoras KVM una con un motor de DB y otra con un web server con un content manager (Ejemplo: Wordpress).</a:t>
            </a:r>
            <a:endParaRPr/>
          </a:p>
          <a:p>
            <a:pPr indent="-342900" lvl="0" marL="457200" rtl="0" algn="l">
              <a:lnSpc>
                <a:spcPct val="200000"/>
              </a:lnSpc>
              <a:spcBef>
                <a:spcPts val="0"/>
              </a:spcBef>
              <a:spcAft>
                <a:spcPts val="0"/>
              </a:spcAft>
              <a:buSzPts val="1800"/>
              <a:buAutoNum type="arabicPeriod"/>
            </a:pPr>
            <a:r>
              <a:rPr lang="en"/>
              <a:t>Asegurarse que ambas computadoras se conectan y funciona el esquema.</a:t>
            </a:r>
            <a:endParaRPr/>
          </a:p>
          <a:p>
            <a:pPr indent="-342900" lvl="0" marL="457200" rtl="0" algn="l">
              <a:lnSpc>
                <a:spcPct val="200000"/>
              </a:lnSpc>
              <a:spcBef>
                <a:spcPts val="0"/>
              </a:spcBef>
              <a:spcAft>
                <a:spcPts val="0"/>
              </a:spcAft>
              <a:buSzPts val="1800"/>
              <a:buAutoNum type="arabicPeriod"/>
            </a:pPr>
            <a:r>
              <a:rPr lang="en"/>
              <a:t>Realizar un backup de las mismas.</a:t>
            </a:r>
            <a:endParaRPr/>
          </a:p>
          <a:p>
            <a:pPr indent="0" lvl="0" marL="0" rtl="0" algn="l">
              <a:lnSpc>
                <a:spcPct val="200000"/>
              </a:lnSpc>
              <a:spcBef>
                <a:spcPts val="1600"/>
              </a:spcBef>
              <a:spcAft>
                <a:spcPts val="0"/>
              </a:spcAft>
              <a:buNone/>
            </a:pPr>
            <a:r>
              <a:rPr lang="en"/>
              <a:t>Recursos: </a:t>
            </a:r>
            <a:endParaRPr/>
          </a:p>
          <a:p>
            <a:pPr indent="457200" lvl="0" marL="0" rtl="0" algn="l">
              <a:lnSpc>
                <a:spcPct val="200000"/>
              </a:lnSpc>
              <a:spcBef>
                <a:spcPts val="1600"/>
              </a:spcBef>
              <a:spcAft>
                <a:spcPts val="0"/>
              </a:spcAft>
              <a:buNone/>
            </a:pPr>
            <a:r>
              <a:rPr lang="en"/>
              <a:t>px1.cloud.um.edu.ar / px2.cloud.um.edu.ar</a:t>
            </a:r>
            <a:endParaRPr/>
          </a:p>
          <a:p>
            <a:pPr indent="457200" lvl="0" marL="0" rtl="0" algn="l">
              <a:lnSpc>
                <a:spcPct val="200000"/>
              </a:lnSpc>
              <a:spcBef>
                <a:spcPts val="1600"/>
              </a:spcBef>
              <a:spcAft>
                <a:spcPts val="1600"/>
              </a:spcAft>
              <a:buNone/>
            </a:pPr>
            <a:r>
              <a:rPr lang="en"/>
              <a:t>Credenciales [email/pass] </a:t>
            </a:r>
            <a:endParaRPr/>
          </a:p>
        </p:txBody>
      </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1" name="Shape 821"/>
        <p:cNvGrpSpPr/>
        <p:nvPr/>
      </p:nvGrpSpPr>
      <p:grpSpPr>
        <a:xfrm>
          <a:off x="0" y="0"/>
          <a:ext cx="0" cy="0"/>
          <a:chOff x="0" y="0"/>
          <a:chExt cx="0" cy="0"/>
        </a:xfrm>
      </p:grpSpPr>
      <p:sp>
        <p:nvSpPr>
          <p:cNvPr id="822" name="Google Shape;822;p60"/>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Referencias</a:t>
            </a:r>
            <a:endParaRPr/>
          </a:p>
        </p:txBody>
      </p:sp>
      <p:sp>
        <p:nvSpPr>
          <p:cNvPr id="823" name="Google Shape;823;p60"/>
          <p:cNvSpPr txBox="1"/>
          <p:nvPr>
            <p:ph idx="1" type="body"/>
          </p:nvPr>
        </p:nvSpPr>
        <p:spPr>
          <a:xfrm>
            <a:off x="311700" y="941433"/>
            <a:ext cx="8520600" cy="45552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u="sng">
                <a:solidFill>
                  <a:schemeClr val="hlink"/>
                </a:solidFill>
                <a:hlinkClick r:id="rId3"/>
              </a:rPr>
              <a:t>http://support.citrix.com/content/dam/supportWS/kA560000000Ts7qCAC/XenServer_6.5.0_Technical_FAQ.pdf</a:t>
            </a:r>
            <a:endParaRPr sz="1400"/>
          </a:p>
          <a:p>
            <a:pPr indent="-317500" lvl="0" marL="457200" rtl="0" algn="l">
              <a:spcBef>
                <a:spcPts val="0"/>
              </a:spcBef>
              <a:spcAft>
                <a:spcPts val="0"/>
              </a:spcAft>
              <a:buSzPts val="1400"/>
              <a:buChar char="●"/>
            </a:pPr>
            <a:r>
              <a:rPr lang="en" sz="1400" u="sng">
                <a:solidFill>
                  <a:schemeClr val="hlink"/>
                </a:solidFill>
                <a:hlinkClick r:id="rId4"/>
              </a:rPr>
              <a:t>https://software.intel.com/en-us/articles/intel-virtualization-technology-for-directed-io-vt-d-enhancing-intel-platforms-for-efficient-virtualization-of-io-devic es</a:t>
            </a:r>
            <a:endParaRPr sz="1400"/>
          </a:p>
          <a:p>
            <a:pPr indent="-317500" lvl="0" marL="457200" rtl="0" algn="l">
              <a:spcBef>
                <a:spcPts val="0"/>
              </a:spcBef>
              <a:spcAft>
                <a:spcPts val="0"/>
              </a:spcAft>
              <a:buSzPts val="1400"/>
              <a:buChar char="●"/>
            </a:pPr>
            <a:r>
              <a:rPr lang="en" sz="1400" u="sng">
                <a:solidFill>
                  <a:schemeClr val="hlink"/>
                </a:solidFill>
                <a:hlinkClick r:id="rId5"/>
              </a:rPr>
              <a:t>https://www.google.com.ar/url?sa=t&amp;rct=j&amp;q=&amp;esrc=s&amp;source=web&amp;cd=7&amp;cad=rja&amp;uact=8&amp;ved=0ahUKEwjmoJHdnrDMAhVBGZAKHXUcACEQFghGMAY&amp;url=http%3A%2F%2Fdownload.microsoft.com%2Fdownload%2F5%2Fb%2F9%2F5b97017b-e28a-4bae-ba48-174cf47d23cd%2Fvir054_wh06.ppt&amp;usg=AFQjCNFv6xIDEfhdNfEWRSRfmEqvxXfqYw&amp;sig2=6hu04O_YhXjCa5XiC-Wdqg</a:t>
            </a:r>
            <a:endParaRPr sz="1400"/>
          </a:p>
          <a:p>
            <a:pPr indent="-317500" lvl="0" marL="457200" rtl="0" algn="l">
              <a:spcBef>
                <a:spcPts val="0"/>
              </a:spcBef>
              <a:spcAft>
                <a:spcPts val="0"/>
              </a:spcAft>
              <a:buSzPts val="1400"/>
              <a:buChar char="●"/>
            </a:pPr>
            <a:r>
              <a:rPr lang="en" sz="1400" u="sng">
                <a:solidFill>
                  <a:schemeClr val="hlink"/>
                </a:solidFill>
                <a:hlinkClick r:id="rId6"/>
              </a:rPr>
              <a:t>http://www.ibm.com/developerworks/library/l-pci-passthrough/</a:t>
            </a:r>
            <a:endParaRPr sz="1400"/>
          </a:p>
          <a:p>
            <a:pPr indent="-317500" lvl="0" marL="457200" rtl="0" algn="l">
              <a:spcBef>
                <a:spcPts val="0"/>
              </a:spcBef>
              <a:spcAft>
                <a:spcPts val="0"/>
              </a:spcAft>
              <a:buSzPts val="1400"/>
              <a:buChar char="●"/>
            </a:pPr>
            <a:r>
              <a:rPr lang="en" sz="1400" u="sng">
                <a:solidFill>
                  <a:schemeClr val="hlink"/>
                </a:solidFill>
                <a:hlinkClick r:id="rId7"/>
              </a:rPr>
              <a:t>http://www.cl.cam.ac.uk/research/srg/netos/papers/2003-xensosp.pdf</a:t>
            </a:r>
            <a:endParaRPr sz="1400"/>
          </a:p>
          <a:p>
            <a:pPr indent="-317500" lvl="0" marL="457200" rtl="0" algn="l">
              <a:spcBef>
                <a:spcPts val="0"/>
              </a:spcBef>
              <a:spcAft>
                <a:spcPts val="0"/>
              </a:spcAft>
              <a:buSzPts val="1400"/>
              <a:buChar char="●"/>
            </a:pPr>
            <a:r>
              <a:rPr lang="en" sz="1400" u="sng">
                <a:solidFill>
                  <a:schemeClr val="hlink"/>
                </a:solidFill>
                <a:hlinkClick r:id="rId8"/>
              </a:rPr>
              <a:t>http://www.vmware.com/pdf/asplos235_adams.pdf</a:t>
            </a:r>
            <a:endParaRPr sz="1400"/>
          </a:p>
          <a:p>
            <a:pPr indent="-317500" lvl="0" marL="457200" rtl="0" algn="l">
              <a:spcBef>
                <a:spcPts val="0"/>
              </a:spcBef>
              <a:spcAft>
                <a:spcPts val="0"/>
              </a:spcAft>
              <a:buSzPts val="1400"/>
              <a:buChar char="●"/>
            </a:pPr>
            <a:r>
              <a:rPr lang="en" sz="1400" u="sng">
                <a:solidFill>
                  <a:schemeClr val="hlink"/>
                </a:solidFill>
                <a:hlinkClick r:id="rId9"/>
              </a:rPr>
              <a:t>http://www.intel.com/content/dam/www/public/us/en/documents/product-specifications/vt-directed-io-spec.pdf</a:t>
            </a:r>
            <a:endParaRPr sz="1400"/>
          </a:p>
          <a:p>
            <a:pPr indent="-317500" lvl="0" marL="457200" rtl="0" algn="l">
              <a:spcBef>
                <a:spcPts val="0"/>
              </a:spcBef>
              <a:spcAft>
                <a:spcPts val="0"/>
              </a:spcAft>
              <a:buSzPts val="1400"/>
              <a:buChar char="●"/>
            </a:pPr>
            <a:r>
              <a:rPr lang="en" sz="1400" u="sng">
                <a:solidFill>
                  <a:schemeClr val="hlink"/>
                </a:solidFill>
                <a:hlinkClick r:id="rId10"/>
              </a:rPr>
              <a:t>https://www.vmware.com/files/pdf/VMware_paravirtualization.pdf</a:t>
            </a:r>
            <a:endParaRPr sz="1400"/>
          </a:p>
          <a:p>
            <a:pPr indent="-317500" lvl="0" marL="457200" rtl="0" algn="l">
              <a:spcBef>
                <a:spcPts val="0"/>
              </a:spcBef>
              <a:spcAft>
                <a:spcPts val="0"/>
              </a:spcAft>
              <a:buSzPts val="1400"/>
              <a:buChar char="●"/>
            </a:pPr>
            <a:r>
              <a:rPr lang="en" sz="1400" u="sng">
                <a:solidFill>
                  <a:schemeClr val="hlink"/>
                </a:solidFill>
                <a:hlinkClick r:id="rId11"/>
              </a:rPr>
              <a:t>http://www.intel.com/content/www/us/en/pci-express/pci-sig-sr-iov-primer-sr-iov-technology-paper.html</a:t>
            </a:r>
            <a:endParaRPr sz="1400"/>
          </a:p>
          <a:p>
            <a:pPr indent="-317500" lvl="0" marL="457200" rtl="0" algn="l">
              <a:spcBef>
                <a:spcPts val="0"/>
              </a:spcBef>
              <a:spcAft>
                <a:spcPts val="0"/>
              </a:spcAft>
              <a:buSzPts val="1400"/>
              <a:buChar char="●"/>
            </a:pPr>
            <a:r>
              <a:rPr lang="en" sz="1400" u="sng">
                <a:solidFill>
                  <a:schemeClr val="hlink"/>
                </a:solidFill>
                <a:hlinkClick r:id="rId12"/>
              </a:rPr>
              <a:t>https://software.intel.com/en-us/articles/intel-virtualization-technology-for-directed-io-vt-d-enhancing-intel-platforms-for-efficient-virtualization-of-io-devices</a:t>
            </a:r>
            <a:endParaRPr sz="1400"/>
          </a:p>
          <a:p>
            <a:pPr indent="0" lvl="0" marL="0" rtl="0" algn="l">
              <a:spcBef>
                <a:spcPts val="1600"/>
              </a:spcBef>
              <a:spcAft>
                <a:spcPts val="1600"/>
              </a:spcAft>
              <a:buNone/>
            </a:pPr>
            <a:r>
              <a:t/>
            </a:r>
            <a:endParaRPr sz="1200"/>
          </a:p>
        </p:txBody>
      </p:sp>
      <p:sp>
        <p:nvSpPr>
          <p:cNvPr id="824" name="Google Shape;824;p60"/>
          <p:cNvSpPr txBox="1"/>
          <p:nvPr/>
        </p:nvSpPr>
        <p:spPr>
          <a:xfrm>
            <a:off x="561475" y="5554575"/>
            <a:ext cx="8482200" cy="120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u="sng">
                <a:solidFill>
                  <a:schemeClr val="hlink"/>
                </a:solidFill>
                <a:hlinkClick r:id="rId13"/>
              </a:rPr>
              <a:t>https://software.intel.com/en-us/node/508360?wapkw=vt-d+technology</a:t>
            </a:r>
            <a:endParaRPr sz="1800">
              <a:solidFill>
                <a:schemeClr val="dk2"/>
              </a:solidFill>
            </a:endParaRPr>
          </a:p>
          <a:p>
            <a:pPr indent="0" lvl="0" marL="0" rtl="0" algn="l">
              <a:spcBef>
                <a:spcPts val="0"/>
              </a:spcBef>
              <a:spcAft>
                <a:spcPts val="0"/>
              </a:spcAft>
              <a:buNone/>
            </a:pPr>
            <a:r>
              <a:t/>
            </a:r>
            <a:endParaRPr sz="1800">
              <a:solidFill>
                <a:schemeClr val="dk2"/>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28" name="Shape 828"/>
        <p:cNvGrpSpPr/>
        <p:nvPr/>
      </p:nvGrpSpPr>
      <p:grpSpPr>
        <a:xfrm>
          <a:off x="0" y="0"/>
          <a:ext cx="0" cy="0"/>
          <a:chOff x="0" y="0"/>
          <a:chExt cx="0" cy="0"/>
        </a:xfrm>
      </p:grpSpPr>
      <p:sp>
        <p:nvSpPr>
          <p:cNvPr id="829" name="Google Shape;829;p61"/>
          <p:cNvSpPr txBox="1"/>
          <p:nvPr>
            <p:ph type="ctrTitle"/>
          </p:nvPr>
        </p:nvSpPr>
        <p:spPr>
          <a:xfrm>
            <a:off x="311700" y="992775"/>
            <a:ext cx="8520600" cy="444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 gestionar tus credenciales</a:t>
            </a:r>
            <a:endParaRPr/>
          </a:p>
          <a:p>
            <a:pPr indent="0" lvl="0" marL="0" rtl="0" algn="ctr">
              <a:spcBef>
                <a:spcPts val="0"/>
              </a:spcBef>
              <a:spcAft>
                <a:spcPts val="0"/>
              </a:spcAft>
              <a:buNone/>
            </a:pPr>
            <a:r>
              <a:rPr lang="en" u="sng">
                <a:solidFill>
                  <a:schemeClr val="hlink"/>
                </a:solidFill>
                <a:hlinkClick r:id="rId3"/>
              </a:rPr>
              <a:t>http://cloud.um.edu.ar</a:t>
            </a:r>
            <a:endParaRPr/>
          </a:p>
          <a:p>
            <a:pPr indent="0" lvl="0" marL="0" rtl="0" algn="ctr">
              <a:spcBef>
                <a:spcPts val="0"/>
              </a:spcBef>
              <a:spcAft>
                <a:spcPts val="0"/>
              </a:spcAft>
              <a:buNone/>
            </a:pPr>
            <a:r>
              <a:t/>
            </a:r>
            <a:endParaRPr/>
          </a:p>
          <a:p>
            <a:pPr indent="0" lvl="0" marL="0" rtl="0" algn="ctr">
              <a:spcBef>
                <a:spcPts val="0"/>
              </a:spcBef>
              <a:spcAft>
                <a:spcPts val="0"/>
              </a:spcAft>
              <a:buNone/>
            </a:pPr>
            <a:r>
              <a:rPr lang="en"/>
              <a:t>Gracias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4" name="Shape 134"/>
        <p:cNvGrpSpPr/>
        <p:nvPr/>
      </p:nvGrpSpPr>
      <p:grpSpPr>
        <a:xfrm>
          <a:off x="0" y="0"/>
          <a:ext cx="0" cy="0"/>
          <a:chOff x="0" y="0"/>
          <a:chExt cx="0" cy="0"/>
        </a:xfrm>
      </p:grpSpPr>
      <p:sp>
        <p:nvSpPr>
          <p:cNvPr id="135" name="Google Shape;135;p17"/>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Por qué usar Virtualización?</a:t>
            </a:r>
            <a:endParaRPr/>
          </a:p>
        </p:txBody>
      </p:sp>
      <p:sp>
        <p:nvSpPr>
          <p:cNvPr id="136" name="Google Shape;136;p17"/>
          <p:cNvSpPr txBox="1"/>
          <p:nvPr>
            <p:ph idx="1" type="body"/>
          </p:nvPr>
        </p:nvSpPr>
        <p:spPr>
          <a:xfrm>
            <a:off x="311700" y="941423"/>
            <a:ext cx="8520600" cy="5649000"/>
          </a:xfrm>
          <a:prstGeom prst="rect">
            <a:avLst/>
          </a:prstGeom>
        </p:spPr>
        <p:txBody>
          <a:bodyPr anchorCtr="0" anchor="t" bIns="91425" lIns="91425" spcFirstLastPara="1" rIns="91425" wrap="square" tIns="91425">
            <a:noAutofit/>
          </a:bodyPr>
          <a:lstStyle/>
          <a:p>
            <a:pPr indent="-393700" lvl="0" marL="457200" rtl="0" algn="l">
              <a:lnSpc>
                <a:spcPct val="150000"/>
              </a:lnSpc>
              <a:spcBef>
                <a:spcPts val="0"/>
              </a:spcBef>
              <a:spcAft>
                <a:spcPts val="0"/>
              </a:spcAft>
              <a:buSzPts val="2600"/>
              <a:buChar char="●"/>
            </a:pPr>
            <a:r>
              <a:rPr b="1" lang="en" sz="2600"/>
              <a:t>Uso de hardware heredado.</a:t>
            </a:r>
            <a:endParaRPr b="1" sz="2600"/>
          </a:p>
          <a:p>
            <a:pPr indent="-393700" lvl="0" marL="457200" rtl="0" algn="l">
              <a:lnSpc>
                <a:spcPct val="150000"/>
              </a:lnSpc>
              <a:spcBef>
                <a:spcPts val="0"/>
              </a:spcBef>
              <a:spcAft>
                <a:spcPts val="0"/>
              </a:spcAft>
              <a:buSzPts val="2600"/>
              <a:buChar char="●"/>
            </a:pPr>
            <a:r>
              <a:rPr b="1" lang="en" sz="2600"/>
              <a:t>Implementación</a:t>
            </a:r>
            <a:r>
              <a:rPr b="1" lang="en" sz="2600"/>
              <a:t> rápida.</a:t>
            </a:r>
            <a:endParaRPr b="1" sz="2600"/>
          </a:p>
          <a:p>
            <a:pPr indent="-393700" lvl="0" marL="457200" rtl="0" algn="l">
              <a:lnSpc>
                <a:spcPct val="150000"/>
              </a:lnSpc>
              <a:spcBef>
                <a:spcPts val="0"/>
              </a:spcBef>
              <a:spcAft>
                <a:spcPts val="0"/>
              </a:spcAft>
              <a:buSzPts val="2600"/>
              <a:buChar char="●"/>
            </a:pPr>
            <a:r>
              <a:rPr b="1" lang="en" sz="2600"/>
              <a:t>Versatilidad.</a:t>
            </a:r>
            <a:endParaRPr b="1" sz="2600"/>
          </a:p>
          <a:p>
            <a:pPr indent="-393700" lvl="0" marL="457200" rtl="0" algn="l">
              <a:lnSpc>
                <a:spcPct val="150000"/>
              </a:lnSpc>
              <a:spcBef>
                <a:spcPts val="0"/>
              </a:spcBef>
              <a:spcAft>
                <a:spcPts val="0"/>
              </a:spcAft>
              <a:buSzPts val="2600"/>
              <a:buChar char="●"/>
            </a:pPr>
            <a:r>
              <a:rPr b="1" lang="en" sz="2600"/>
              <a:t>Consolidación y Agregación.</a:t>
            </a:r>
            <a:endParaRPr b="1" sz="2600"/>
          </a:p>
          <a:p>
            <a:pPr indent="-393700" lvl="0" marL="457200" rtl="0" algn="l">
              <a:lnSpc>
                <a:spcPct val="150000"/>
              </a:lnSpc>
              <a:spcBef>
                <a:spcPts val="0"/>
              </a:spcBef>
              <a:spcAft>
                <a:spcPts val="0"/>
              </a:spcAft>
              <a:buSzPts val="2600"/>
              <a:buChar char="●"/>
            </a:pPr>
            <a:r>
              <a:rPr b="1" lang="en" sz="2600"/>
              <a:t>Dinámica.</a:t>
            </a:r>
            <a:endParaRPr b="1" sz="2600"/>
          </a:p>
          <a:p>
            <a:pPr indent="-393700" lvl="0" marL="457200" rtl="0" algn="l">
              <a:lnSpc>
                <a:spcPct val="150000"/>
              </a:lnSpc>
              <a:spcBef>
                <a:spcPts val="0"/>
              </a:spcBef>
              <a:spcAft>
                <a:spcPts val="0"/>
              </a:spcAft>
              <a:buSzPts val="2600"/>
              <a:buChar char="●"/>
            </a:pPr>
            <a:r>
              <a:rPr b="1" lang="en" sz="2600"/>
              <a:t>Facilidad de administración.</a:t>
            </a:r>
            <a:endParaRPr b="1" sz="2600"/>
          </a:p>
          <a:p>
            <a:pPr indent="-393700" lvl="0" marL="457200" rtl="0" algn="l">
              <a:lnSpc>
                <a:spcPct val="150000"/>
              </a:lnSpc>
              <a:spcBef>
                <a:spcPts val="0"/>
              </a:spcBef>
              <a:spcAft>
                <a:spcPts val="0"/>
              </a:spcAft>
              <a:buSzPts val="2600"/>
              <a:buChar char="●"/>
            </a:pPr>
            <a:r>
              <a:rPr b="1" lang="en" sz="2600"/>
              <a:t>Mayor disponibilidad.</a:t>
            </a:r>
            <a:endParaRPr sz="26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0" name="Shape 140"/>
        <p:cNvGrpSpPr/>
        <p:nvPr/>
      </p:nvGrpSpPr>
      <p:grpSpPr>
        <a:xfrm>
          <a:off x="0" y="0"/>
          <a:ext cx="0" cy="0"/>
          <a:chOff x="0" y="0"/>
          <a:chExt cx="0" cy="0"/>
        </a:xfrm>
      </p:grpSpPr>
      <p:sp>
        <p:nvSpPr>
          <p:cNvPr id="141" name="Google Shape;141;p18"/>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Enfoques de Virtualización</a:t>
            </a:r>
            <a:endParaRPr/>
          </a:p>
        </p:txBody>
      </p:sp>
      <p:sp>
        <p:nvSpPr>
          <p:cNvPr id="142" name="Google Shape;142;p18"/>
          <p:cNvSpPr txBox="1"/>
          <p:nvPr>
            <p:ph idx="1" type="body"/>
          </p:nvPr>
        </p:nvSpPr>
        <p:spPr>
          <a:xfrm>
            <a:off x="311700" y="941433"/>
            <a:ext cx="8520600" cy="4555200"/>
          </a:xfrm>
          <a:prstGeom prst="rect">
            <a:avLst/>
          </a:prstGeom>
        </p:spPr>
        <p:txBody>
          <a:bodyPr anchorCtr="0" anchor="t" bIns="91425" lIns="91425" spcFirstLastPara="1" rIns="91425" wrap="square" tIns="91425">
            <a:noAutofit/>
          </a:bodyPr>
          <a:lstStyle/>
          <a:p>
            <a:pPr indent="-381000" lvl="0" marL="457200" rtl="0" algn="just">
              <a:lnSpc>
                <a:spcPct val="150000"/>
              </a:lnSpc>
              <a:spcBef>
                <a:spcPts val="0"/>
              </a:spcBef>
              <a:spcAft>
                <a:spcPts val="0"/>
              </a:spcAft>
              <a:buSzPts val="2400"/>
              <a:buChar char="●"/>
            </a:pPr>
            <a:r>
              <a:rPr b="1" lang="en" sz="2400"/>
              <a:t>Emulación:</a:t>
            </a:r>
            <a:r>
              <a:rPr lang="en" sz="2400"/>
              <a:t> Inclusive de otras arquitecturas diferentes a la del Host.</a:t>
            </a:r>
            <a:endParaRPr sz="2400"/>
          </a:p>
          <a:p>
            <a:pPr indent="-381000" lvl="0" marL="457200" rtl="0" algn="just">
              <a:lnSpc>
                <a:spcPct val="150000"/>
              </a:lnSpc>
              <a:spcBef>
                <a:spcPts val="0"/>
              </a:spcBef>
              <a:spcAft>
                <a:spcPts val="0"/>
              </a:spcAft>
              <a:buSzPts val="2400"/>
              <a:buChar char="●"/>
            </a:pPr>
            <a:r>
              <a:rPr b="1" lang="en" sz="2400"/>
              <a:t>Virtualización Total: </a:t>
            </a:r>
            <a:r>
              <a:rPr lang="en" sz="2400"/>
              <a:t>Traducción Bit a Bit. Misma arquitectura del Host.</a:t>
            </a:r>
            <a:endParaRPr sz="2400"/>
          </a:p>
          <a:p>
            <a:pPr indent="-381000" lvl="0" marL="457200" rtl="0" algn="just">
              <a:lnSpc>
                <a:spcPct val="150000"/>
              </a:lnSpc>
              <a:spcBef>
                <a:spcPts val="0"/>
              </a:spcBef>
              <a:spcAft>
                <a:spcPts val="0"/>
              </a:spcAft>
              <a:buSzPts val="2400"/>
              <a:buChar char="●"/>
            </a:pPr>
            <a:r>
              <a:rPr b="1" lang="en" sz="2400"/>
              <a:t>Paravirtualización:</a:t>
            </a:r>
            <a:r>
              <a:rPr lang="en" sz="2400"/>
              <a:t> Llamadas a una API en vez del hardware.</a:t>
            </a:r>
            <a:endParaRPr sz="2400"/>
          </a:p>
          <a:p>
            <a:pPr indent="-381000" lvl="0" marL="457200" rtl="0" algn="just">
              <a:lnSpc>
                <a:spcPct val="150000"/>
              </a:lnSpc>
              <a:spcBef>
                <a:spcPts val="0"/>
              </a:spcBef>
              <a:spcAft>
                <a:spcPts val="0"/>
              </a:spcAft>
              <a:buSzPts val="2400"/>
              <a:buChar char="●"/>
            </a:pPr>
            <a:r>
              <a:rPr b="1" lang="en" sz="2400"/>
              <a:t>Containers:</a:t>
            </a:r>
            <a:r>
              <a:rPr lang="en" sz="2400"/>
              <a:t> Virtualización sobre SO.</a:t>
            </a:r>
            <a:endParaRPr sz="2400"/>
          </a:p>
          <a:p>
            <a:pPr indent="-381000" lvl="0" marL="457200" rtl="0" algn="just">
              <a:lnSpc>
                <a:spcPct val="150000"/>
              </a:lnSpc>
              <a:spcBef>
                <a:spcPts val="0"/>
              </a:spcBef>
              <a:spcAft>
                <a:spcPts val="0"/>
              </a:spcAft>
              <a:buSzPts val="2400"/>
              <a:buChar char="●"/>
            </a:pPr>
            <a:r>
              <a:rPr b="1" lang="en" sz="2400"/>
              <a:t>Soporte en Hardware:</a:t>
            </a:r>
            <a:r>
              <a:rPr lang="en" sz="2400"/>
              <a:t> Cambio de Paradigma ;)           replantea la Virtualización Total. </a:t>
            </a:r>
            <a:endParaRPr sz="24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6" name="Shape 146"/>
        <p:cNvGrpSpPr/>
        <p:nvPr/>
      </p:nvGrpSpPr>
      <p:grpSpPr>
        <a:xfrm>
          <a:off x="0" y="0"/>
          <a:ext cx="0" cy="0"/>
          <a:chOff x="0" y="0"/>
          <a:chExt cx="0" cy="0"/>
        </a:xfrm>
      </p:grpSpPr>
      <p:sp>
        <p:nvSpPr>
          <p:cNvPr id="147" name="Google Shape;147;p19"/>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Desafíos de un </a:t>
            </a:r>
            <a:r>
              <a:rPr i="1" lang="en"/>
              <a:t>VMM</a:t>
            </a:r>
            <a:endParaRPr i="1"/>
          </a:p>
        </p:txBody>
      </p:sp>
      <p:sp>
        <p:nvSpPr>
          <p:cNvPr id="148" name="Google Shape;148;p19"/>
          <p:cNvSpPr txBox="1"/>
          <p:nvPr>
            <p:ph idx="1" type="body"/>
          </p:nvPr>
        </p:nvSpPr>
        <p:spPr>
          <a:xfrm>
            <a:off x="311700" y="941423"/>
            <a:ext cx="8520600" cy="5782800"/>
          </a:xfrm>
          <a:prstGeom prst="rect">
            <a:avLst/>
          </a:prstGeom>
        </p:spPr>
        <p:txBody>
          <a:bodyPr anchorCtr="0" anchor="t" bIns="91425" lIns="91425" spcFirstLastPara="1" rIns="91425" wrap="square" tIns="91425">
            <a:noAutofit/>
          </a:bodyPr>
          <a:lstStyle/>
          <a:p>
            <a:pPr indent="0" lvl="0" marL="0" rtl="0" algn="just">
              <a:lnSpc>
                <a:spcPct val="150000"/>
              </a:lnSpc>
              <a:spcBef>
                <a:spcPts val="0"/>
              </a:spcBef>
              <a:spcAft>
                <a:spcPts val="0"/>
              </a:spcAft>
              <a:buNone/>
            </a:pPr>
            <a:r>
              <a:rPr lang="en" sz="2000"/>
              <a:t>Un </a:t>
            </a:r>
            <a:r>
              <a:rPr i="1" lang="en" sz="2000"/>
              <a:t>VMM (Virtual Machine Monitor)</a:t>
            </a:r>
            <a:r>
              <a:rPr lang="en" sz="2000"/>
              <a:t> o </a:t>
            </a:r>
            <a:r>
              <a:rPr i="1" lang="en" sz="2000"/>
              <a:t>Hypervisor</a:t>
            </a:r>
            <a:r>
              <a:rPr lang="en" sz="2000"/>
              <a:t> tiene tres desafíos básicos a resolver para poder virtualizar arquitecturas x86:</a:t>
            </a:r>
            <a:endParaRPr sz="2000"/>
          </a:p>
          <a:p>
            <a:pPr indent="-361950" lvl="0" marL="457200" rtl="0" algn="l">
              <a:lnSpc>
                <a:spcPct val="200000"/>
              </a:lnSpc>
              <a:spcBef>
                <a:spcPts val="1600"/>
              </a:spcBef>
              <a:spcAft>
                <a:spcPts val="0"/>
              </a:spcAft>
              <a:buSzPts val="2100"/>
              <a:buChar char="●"/>
            </a:pPr>
            <a:r>
              <a:rPr lang="en" sz="2100"/>
              <a:t>La Administración de las instrucciones que se ejecutan                                         en el CPU.</a:t>
            </a:r>
            <a:endParaRPr i="1" sz="2100"/>
          </a:p>
          <a:p>
            <a:pPr indent="-361950" lvl="0" marL="457200" rtl="0" algn="l">
              <a:lnSpc>
                <a:spcPct val="200000"/>
              </a:lnSpc>
              <a:spcBef>
                <a:spcPts val="0"/>
              </a:spcBef>
              <a:spcAft>
                <a:spcPts val="0"/>
              </a:spcAft>
              <a:buSzPts val="2100"/>
              <a:buChar char="●"/>
            </a:pPr>
            <a:r>
              <a:rPr lang="en" sz="2100"/>
              <a:t>La Administración de la Memoria (</a:t>
            </a:r>
            <a:r>
              <a:rPr i="1" lang="en" sz="2100"/>
              <a:t>MMU).</a:t>
            </a:r>
            <a:endParaRPr i="1" sz="2100"/>
          </a:p>
          <a:p>
            <a:pPr indent="0" lvl="0" marL="0" rtl="0" algn="l">
              <a:lnSpc>
                <a:spcPct val="200000"/>
              </a:lnSpc>
              <a:spcBef>
                <a:spcPts val="1600"/>
              </a:spcBef>
              <a:spcAft>
                <a:spcPts val="0"/>
              </a:spcAft>
              <a:buNone/>
            </a:pPr>
            <a:r>
              <a:t/>
            </a:r>
            <a:endParaRPr i="1" sz="2100"/>
          </a:p>
          <a:p>
            <a:pPr indent="-361950" lvl="0" marL="457200" rtl="0" algn="l">
              <a:lnSpc>
                <a:spcPct val="200000"/>
              </a:lnSpc>
              <a:spcBef>
                <a:spcPts val="1600"/>
              </a:spcBef>
              <a:spcAft>
                <a:spcPts val="0"/>
              </a:spcAft>
              <a:buSzPts val="2100"/>
              <a:buChar char="●"/>
            </a:pPr>
            <a:r>
              <a:rPr lang="en" sz="2100"/>
              <a:t>El acceso </a:t>
            </a:r>
            <a:r>
              <a:rPr i="1" lang="en" sz="2100"/>
              <a:t>I/O</a:t>
            </a:r>
            <a:r>
              <a:rPr lang="en" sz="2100"/>
              <a:t> al hardware virtual.</a:t>
            </a:r>
            <a:endParaRPr sz="2100"/>
          </a:p>
          <a:p>
            <a:pPr indent="0" lvl="0" marL="0" rtl="0" algn="l">
              <a:spcBef>
                <a:spcPts val="1600"/>
              </a:spcBef>
              <a:spcAft>
                <a:spcPts val="1600"/>
              </a:spcAft>
              <a:buNone/>
            </a:pPr>
            <a:r>
              <a:t/>
            </a:r>
            <a:endParaRPr/>
          </a:p>
        </p:txBody>
      </p:sp>
      <p:pic>
        <p:nvPicPr>
          <p:cNvPr id="149" name="Google Shape;149;p19"/>
          <p:cNvPicPr preferRelativeResize="0"/>
          <p:nvPr/>
        </p:nvPicPr>
        <p:blipFill>
          <a:blip r:embed="rId3">
            <a:alphaModFix amt="60000"/>
          </a:blip>
          <a:stretch>
            <a:fillRect/>
          </a:stretch>
        </p:blipFill>
        <p:spPr>
          <a:xfrm>
            <a:off x="5313700" y="4814450"/>
            <a:ext cx="1219200" cy="1219200"/>
          </a:xfrm>
          <a:prstGeom prst="rect">
            <a:avLst/>
          </a:prstGeom>
          <a:noFill/>
          <a:ln>
            <a:noFill/>
          </a:ln>
        </p:spPr>
      </p:pic>
      <p:pic>
        <p:nvPicPr>
          <p:cNvPr id="150" name="Google Shape;150;p19"/>
          <p:cNvPicPr preferRelativeResize="0"/>
          <p:nvPr/>
        </p:nvPicPr>
        <p:blipFill>
          <a:blip r:embed="rId4">
            <a:alphaModFix amt="70000"/>
          </a:blip>
          <a:stretch>
            <a:fillRect/>
          </a:stretch>
        </p:blipFill>
        <p:spPr>
          <a:xfrm>
            <a:off x="7970300" y="4747075"/>
            <a:ext cx="1219200" cy="1219200"/>
          </a:xfrm>
          <a:prstGeom prst="rect">
            <a:avLst/>
          </a:prstGeom>
          <a:noFill/>
          <a:ln>
            <a:noFill/>
          </a:ln>
        </p:spPr>
      </p:pic>
      <p:pic>
        <p:nvPicPr>
          <p:cNvPr id="151" name="Google Shape;151;p19"/>
          <p:cNvPicPr preferRelativeResize="0"/>
          <p:nvPr/>
        </p:nvPicPr>
        <p:blipFill>
          <a:blip r:embed="rId5">
            <a:alphaModFix amt="70000"/>
          </a:blip>
          <a:stretch>
            <a:fillRect/>
          </a:stretch>
        </p:blipFill>
        <p:spPr>
          <a:xfrm>
            <a:off x="6642000" y="4755875"/>
            <a:ext cx="1219200" cy="1219200"/>
          </a:xfrm>
          <a:prstGeom prst="rect">
            <a:avLst/>
          </a:prstGeom>
          <a:noFill/>
          <a:ln>
            <a:noFill/>
          </a:ln>
        </p:spPr>
      </p:pic>
      <p:pic>
        <p:nvPicPr>
          <p:cNvPr id="152" name="Google Shape;152;p19"/>
          <p:cNvPicPr preferRelativeResize="0"/>
          <p:nvPr/>
        </p:nvPicPr>
        <p:blipFill>
          <a:blip r:embed="rId6">
            <a:alphaModFix amt="70000"/>
          </a:blip>
          <a:stretch>
            <a:fillRect/>
          </a:stretch>
        </p:blipFill>
        <p:spPr>
          <a:xfrm>
            <a:off x="7684000" y="1694250"/>
            <a:ext cx="1219200" cy="1219200"/>
          </a:xfrm>
          <a:prstGeom prst="rect">
            <a:avLst/>
          </a:prstGeom>
          <a:noFill/>
          <a:ln>
            <a:noFill/>
          </a:ln>
        </p:spPr>
      </p:pic>
      <p:pic>
        <p:nvPicPr>
          <p:cNvPr id="153" name="Google Shape;153;p19"/>
          <p:cNvPicPr preferRelativeResize="0"/>
          <p:nvPr/>
        </p:nvPicPr>
        <p:blipFill>
          <a:blip r:embed="rId7">
            <a:alphaModFix amt="80000"/>
          </a:blip>
          <a:stretch>
            <a:fillRect/>
          </a:stretch>
        </p:blipFill>
        <p:spPr>
          <a:xfrm>
            <a:off x="6599750" y="3225050"/>
            <a:ext cx="1219200" cy="1219200"/>
          </a:xfrm>
          <a:prstGeom prst="rect">
            <a:avLst/>
          </a:prstGeom>
          <a:noFill/>
          <a:ln>
            <a:noFill/>
          </a:ln>
        </p:spPr>
      </p:pic>
      <p:pic>
        <p:nvPicPr>
          <p:cNvPr id="154" name="Google Shape;154;p19"/>
          <p:cNvPicPr preferRelativeResize="0"/>
          <p:nvPr/>
        </p:nvPicPr>
        <p:blipFill>
          <a:blip r:embed="rId8">
            <a:alphaModFix/>
          </a:blip>
          <a:stretch>
            <a:fillRect/>
          </a:stretch>
        </p:blipFill>
        <p:spPr>
          <a:xfrm>
            <a:off x="7030100" y="2863638"/>
            <a:ext cx="1219200" cy="12192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8" name="Shape 158"/>
        <p:cNvGrpSpPr/>
        <p:nvPr/>
      </p:nvGrpSpPr>
      <p:grpSpPr>
        <a:xfrm>
          <a:off x="0" y="0"/>
          <a:ext cx="0" cy="0"/>
          <a:chOff x="0" y="0"/>
          <a:chExt cx="0" cy="0"/>
        </a:xfrm>
      </p:grpSpPr>
      <p:sp>
        <p:nvSpPr>
          <p:cNvPr id="159" name="Google Shape;159;p20"/>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Funciones específicas de un Hypervisor</a:t>
            </a:r>
            <a:endParaRPr i="1"/>
          </a:p>
        </p:txBody>
      </p:sp>
      <p:sp>
        <p:nvSpPr>
          <p:cNvPr id="160" name="Google Shape;160;p20"/>
          <p:cNvSpPr txBox="1"/>
          <p:nvPr>
            <p:ph idx="1" type="body"/>
          </p:nvPr>
        </p:nvSpPr>
        <p:spPr>
          <a:xfrm>
            <a:off x="0" y="964698"/>
            <a:ext cx="8520600" cy="5782800"/>
          </a:xfrm>
          <a:prstGeom prst="rect">
            <a:avLst/>
          </a:prstGeom>
        </p:spPr>
        <p:txBody>
          <a:bodyPr anchorCtr="0" anchor="t" bIns="91425" lIns="91425" spcFirstLastPara="1" rIns="91425" wrap="square" tIns="91425">
            <a:noAutofit/>
          </a:bodyPr>
          <a:lstStyle/>
          <a:p>
            <a:pPr indent="-361950" lvl="0" marL="457200" rtl="0" algn="l">
              <a:lnSpc>
                <a:spcPct val="200000"/>
              </a:lnSpc>
              <a:spcBef>
                <a:spcPts val="0"/>
              </a:spcBef>
              <a:spcAft>
                <a:spcPts val="0"/>
              </a:spcAft>
              <a:buSzPts val="2100"/>
              <a:buChar char="●"/>
            </a:pPr>
            <a:r>
              <a:rPr b="1" lang="en" sz="2000"/>
              <a:t>Administración de ejecución de máquinas virtuales.</a:t>
            </a:r>
            <a:endParaRPr i="1" sz="2000"/>
          </a:p>
          <a:p>
            <a:pPr indent="-361950" lvl="0" marL="457200" rtl="0" algn="l">
              <a:lnSpc>
                <a:spcPct val="200000"/>
              </a:lnSpc>
              <a:spcBef>
                <a:spcPts val="0"/>
              </a:spcBef>
              <a:spcAft>
                <a:spcPts val="0"/>
              </a:spcAft>
              <a:buSzPts val="2100"/>
              <a:buChar char="●"/>
            </a:pPr>
            <a:r>
              <a:rPr b="1" lang="en" sz="2000"/>
              <a:t>Emulación de dispositivos y control de acceso.</a:t>
            </a:r>
            <a:endParaRPr i="1" sz="2000"/>
          </a:p>
          <a:p>
            <a:pPr indent="-361950" lvl="0" marL="457200" rtl="0" algn="l">
              <a:lnSpc>
                <a:spcPct val="200000"/>
              </a:lnSpc>
              <a:spcBef>
                <a:spcPts val="0"/>
              </a:spcBef>
              <a:spcAft>
                <a:spcPts val="0"/>
              </a:spcAft>
              <a:buSzPts val="2100"/>
              <a:buChar char="●"/>
            </a:pPr>
            <a:r>
              <a:rPr b="1" lang="en" sz="2000"/>
              <a:t>Ejecución de operaciones privilegiadas por hipervisor para máquinas virtuales invitadas.</a:t>
            </a:r>
            <a:endParaRPr i="1" sz="2000"/>
          </a:p>
          <a:p>
            <a:pPr indent="-361950" lvl="0" marL="457200" rtl="0" algn="l">
              <a:lnSpc>
                <a:spcPct val="200000"/>
              </a:lnSpc>
              <a:spcBef>
                <a:spcPts val="0"/>
              </a:spcBef>
              <a:spcAft>
                <a:spcPts val="0"/>
              </a:spcAft>
              <a:buSzPts val="2100"/>
              <a:buChar char="●"/>
            </a:pPr>
            <a:r>
              <a:rPr b="1" lang="en" sz="2000"/>
              <a:t>Gestión del ciclo de vida de las máquinas virtuales.</a:t>
            </a:r>
            <a:endParaRPr i="1" sz="2000"/>
          </a:p>
          <a:p>
            <a:pPr indent="-361950" lvl="0" marL="457200" rtl="0" algn="l">
              <a:lnSpc>
                <a:spcPct val="200000"/>
              </a:lnSpc>
              <a:spcBef>
                <a:spcPts val="0"/>
              </a:spcBef>
              <a:spcAft>
                <a:spcPts val="0"/>
              </a:spcAft>
              <a:buSzPts val="2100"/>
              <a:buChar char="●"/>
            </a:pPr>
            <a:r>
              <a:rPr b="1" lang="en" sz="2000"/>
              <a:t>Administración de la plataforma del hipervisor y el software del hipervisor.</a:t>
            </a:r>
            <a:endParaRPr i="1" sz="20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4" name="Shape 164"/>
        <p:cNvGrpSpPr/>
        <p:nvPr/>
      </p:nvGrpSpPr>
      <p:grpSpPr>
        <a:xfrm>
          <a:off x="0" y="0"/>
          <a:ext cx="0" cy="0"/>
          <a:chOff x="0" y="0"/>
          <a:chExt cx="0" cy="0"/>
        </a:xfrm>
      </p:grpSpPr>
      <p:sp>
        <p:nvSpPr>
          <p:cNvPr id="165" name="Google Shape;165;p21"/>
          <p:cNvSpPr/>
          <p:nvPr/>
        </p:nvSpPr>
        <p:spPr>
          <a:xfrm>
            <a:off x="4509650" y="1384475"/>
            <a:ext cx="1652100" cy="23400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166" name="Google Shape;166;p21"/>
          <p:cNvSpPr/>
          <p:nvPr/>
        </p:nvSpPr>
        <p:spPr>
          <a:xfrm>
            <a:off x="6161750" y="1384475"/>
            <a:ext cx="1652100" cy="23400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167" name="Google Shape;167;p21"/>
          <p:cNvSpPr txBox="1"/>
          <p:nvPr>
            <p:ph type="title"/>
          </p:nvPr>
        </p:nvSpPr>
        <p:spPr>
          <a:xfrm>
            <a:off x="0" y="62179"/>
            <a:ext cx="8520600" cy="763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Clasificación de Hipervisores por Tipo</a:t>
            </a:r>
            <a:endParaRPr i="1"/>
          </a:p>
        </p:txBody>
      </p:sp>
      <p:sp>
        <p:nvSpPr>
          <p:cNvPr id="168" name="Google Shape;168;p21"/>
          <p:cNvSpPr/>
          <p:nvPr/>
        </p:nvSpPr>
        <p:spPr>
          <a:xfrm>
            <a:off x="233438" y="4840501"/>
            <a:ext cx="3714300" cy="635400"/>
          </a:xfrm>
          <a:prstGeom prst="cube">
            <a:avLst>
              <a:gd fmla="val 25000"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169" name="Google Shape;169;p21"/>
          <p:cNvSpPr/>
          <p:nvPr/>
        </p:nvSpPr>
        <p:spPr>
          <a:xfrm>
            <a:off x="233438" y="4281281"/>
            <a:ext cx="3714300" cy="635400"/>
          </a:xfrm>
          <a:prstGeom prst="cube">
            <a:avLst>
              <a:gd fmla="val 25000" name="adj"/>
            </a:avLst>
          </a:prstGeom>
          <a:solidFill>
            <a:srgbClr val="FF99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Hipervisor Tipo 1</a:t>
            </a:r>
            <a:endParaRPr sz="1800">
              <a:solidFill>
                <a:srgbClr val="FFFFFF"/>
              </a:solidFill>
              <a:latin typeface="Bree Serif"/>
              <a:ea typeface="Bree Serif"/>
              <a:cs typeface="Bree Serif"/>
              <a:sym typeface="Bree Serif"/>
            </a:endParaRPr>
          </a:p>
        </p:txBody>
      </p:sp>
      <p:sp>
        <p:nvSpPr>
          <p:cNvPr id="170" name="Google Shape;170;p21"/>
          <p:cNvSpPr txBox="1"/>
          <p:nvPr/>
        </p:nvSpPr>
        <p:spPr>
          <a:xfrm>
            <a:off x="322838" y="5607438"/>
            <a:ext cx="3446400" cy="489000"/>
          </a:xfrm>
          <a:prstGeom prst="rect">
            <a:avLst/>
          </a:prstGeom>
          <a:noFill/>
          <a:ln>
            <a:noFill/>
          </a:ln>
          <a:effectLst>
            <a:outerShdw blurRad="114300"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1800"/>
              <a:t>Hipervisor Tipo 1</a:t>
            </a:r>
            <a:endParaRPr b="1" sz="1800"/>
          </a:p>
        </p:txBody>
      </p:sp>
      <p:sp>
        <p:nvSpPr>
          <p:cNvPr id="171" name="Google Shape;171;p21"/>
          <p:cNvSpPr txBox="1"/>
          <p:nvPr/>
        </p:nvSpPr>
        <p:spPr>
          <a:xfrm>
            <a:off x="4830263" y="5607438"/>
            <a:ext cx="3446400" cy="489000"/>
          </a:xfrm>
          <a:prstGeom prst="rect">
            <a:avLst/>
          </a:prstGeom>
          <a:noFill/>
          <a:ln>
            <a:noFill/>
          </a:ln>
          <a:effectLst>
            <a:outerShdw blurRad="114300"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b="1" lang="en" sz="1800"/>
              <a:t>Hipervisor Tipo 2</a:t>
            </a:r>
            <a:endParaRPr b="1" sz="1800"/>
          </a:p>
        </p:txBody>
      </p:sp>
      <p:sp>
        <p:nvSpPr>
          <p:cNvPr id="172" name="Google Shape;172;p21"/>
          <p:cNvSpPr/>
          <p:nvPr/>
        </p:nvSpPr>
        <p:spPr>
          <a:xfrm>
            <a:off x="4341313" y="4868238"/>
            <a:ext cx="4735500" cy="635400"/>
          </a:xfrm>
          <a:prstGeom prst="cube">
            <a:avLst>
              <a:gd fmla="val 25000" name="adj"/>
            </a:avLst>
          </a:prstGeom>
          <a:solidFill>
            <a:srgbClr val="0B5394"/>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Hardware</a:t>
            </a:r>
            <a:endParaRPr sz="1800">
              <a:solidFill>
                <a:srgbClr val="FFFFFF"/>
              </a:solidFill>
              <a:latin typeface="Bree Serif"/>
              <a:ea typeface="Bree Serif"/>
              <a:cs typeface="Bree Serif"/>
              <a:sym typeface="Bree Serif"/>
            </a:endParaRPr>
          </a:p>
        </p:txBody>
      </p:sp>
      <p:sp>
        <p:nvSpPr>
          <p:cNvPr id="173" name="Google Shape;173;p21"/>
          <p:cNvSpPr/>
          <p:nvPr/>
        </p:nvSpPr>
        <p:spPr>
          <a:xfrm>
            <a:off x="4341313" y="4314088"/>
            <a:ext cx="4735500" cy="635400"/>
          </a:xfrm>
          <a:prstGeom prst="cube">
            <a:avLst>
              <a:gd fmla="val 25000" name="adj"/>
            </a:avLst>
          </a:prstGeom>
          <a:solidFill>
            <a:srgbClr val="741B47"/>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Host</a:t>
            </a:r>
            <a:endParaRPr sz="1800">
              <a:solidFill>
                <a:srgbClr val="FFFFFF"/>
              </a:solidFill>
              <a:latin typeface="Bree Serif"/>
              <a:ea typeface="Bree Serif"/>
              <a:cs typeface="Bree Serif"/>
              <a:sym typeface="Bree Serif"/>
            </a:endParaRPr>
          </a:p>
        </p:txBody>
      </p:sp>
      <p:sp>
        <p:nvSpPr>
          <p:cNvPr id="174" name="Google Shape;174;p21"/>
          <p:cNvSpPr/>
          <p:nvPr/>
        </p:nvSpPr>
        <p:spPr>
          <a:xfrm>
            <a:off x="4341313" y="3775612"/>
            <a:ext cx="3446400" cy="635400"/>
          </a:xfrm>
          <a:prstGeom prst="cube">
            <a:avLst>
              <a:gd fmla="val 25000" name="adj"/>
            </a:avLst>
          </a:prstGeom>
          <a:solidFill>
            <a:srgbClr val="FF99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Hipervisor Tipo 2</a:t>
            </a:r>
            <a:endParaRPr sz="1800">
              <a:solidFill>
                <a:srgbClr val="FFFFFF"/>
              </a:solidFill>
              <a:latin typeface="Bree Serif"/>
              <a:ea typeface="Bree Serif"/>
              <a:cs typeface="Bree Serif"/>
              <a:sym typeface="Bree Serif"/>
            </a:endParaRPr>
          </a:p>
        </p:txBody>
      </p:sp>
      <p:sp>
        <p:nvSpPr>
          <p:cNvPr id="175" name="Google Shape;175;p21"/>
          <p:cNvSpPr/>
          <p:nvPr/>
        </p:nvSpPr>
        <p:spPr>
          <a:xfrm>
            <a:off x="4341313" y="2988536"/>
            <a:ext cx="1766400" cy="635400"/>
          </a:xfrm>
          <a:prstGeom prst="cube">
            <a:avLst>
              <a:gd fmla="val 25000"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176" name="Google Shape;176;p21"/>
          <p:cNvSpPr/>
          <p:nvPr/>
        </p:nvSpPr>
        <p:spPr>
          <a:xfrm>
            <a:off x="6021163" y="2988536"/>
            <a:ext cx="1766400" cy="635400"/>
          </a:xfrm>
          <a:prstGeom prst="cube">
            <a:avLst>
              <a:gd fmla="val 25000"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177" name="Google Shape;177;p21"/>
          <p:cNvSpPr/>
          <p:nvPr/>
        </p:nvSpPr>
        <p:spPr>
          <a:xfrm>
            <a:off x="4341313" y="2400043"/>
            <a:ext cx="17664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178" name="Google Shape;178;p21"/>
          <p:cNvSpPr/>
          <p:nvPr/>
        </p:nvSpPr>
        <p:spPr>
          <a:xfrm>
            <a:off x="4341313" y="1815388"/>
            <a:ext cx="17664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179" name="Google Shape;179;p21"/>
          <p:cNvSpPr/>
          <p:nvPr/>
        </p:nvSpPr>
        <p:spPr>
          <a:xfrm>
            <a:off x="6021163" y="2400043"/>
            <a:ext cx="17664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180" name="Google Shape;180;p21"/>
          <p:cNvSpPr/>
          <p:nvPr/>
        </p:nvSpPr>
        <p:spPr>
          <a:xfrm>
            <a:off x="6021163" y="1815388"/>
            <a:ext cx="17664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181" name="Google Shape;181;p21"/>
          <p:cNvSpPr/>
          <p:nvPr/>
        </p:nvSpPr>
        <p:spPr>
          <a:xfrm>
            <a:off x="7725900" y="1384478"/>
            <a:ext cx="1350900" cy="2999400"/>
          </a:xfrm>
          <a:prstGeom prst="cube">
            <a:avLst>
              <a:gd fmla="val 11832" name="adj"/>
            </a:avLst>
          </a:prstGeom>
          <a:solidFill>
            <a:srgbClr val="8E7CC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Otras</a:t>
            </a:r>
            <a:endParaRPr sz="1800">
              <a:solidFill>
                <a:srgbClr val="FFFFFF"/>
              </a:solidFill>
              <a:latin typeface="Bree Serif"/>
              <a:ea typeface="Bree Serif"/>
              <a:cs typeface="Bree Serif"/>
              <a:sym typeface="Bree Serif"/>
            </a:endParaRPr>
          </a:p>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182" name="Google Shape;182;p21"/>
          <p:cNvSpPr/>
          <p:nvPr/>
        </p:nvSpPr>
        <p:spPr>
          <a:xfrm>
            <a:off x="383511" y="1941275"/>
            <a:ext cx="1782000" cy="23400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183" name="Google Shape;183;p21"/>
          <p:cNvSpPr/>
          <p:nvPr/>
        </p:nvSpPr>
        <p:spPr>
          <a:xfrm>
            <a:off x="2165630" y="1941275"/>
            <a:ext cx="1782000" cy="2340000"/>
          </a:xfrm>
          <a:prstGeom prst="cube">
            <a:avLst>
              <a:gd fmla="val 2386" name="adj"/>
            </a:avLst>
          </a:prstGeom>
          <a:solidFill>
            <a:srgbClr val="073763"/>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t"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VM</a:t>
            </a:r>
            <a:endParaRPr sz="1800">
              <a:solidFill>
                <a:srgbClr val="FFFFFF"/>
              </a:solidFill>
              <a:latin typeface="Bree Serif"/>
              <a:ea typeface="Bree Serif"/>
              <a:cs typeface="Bree Serif"/>
              <a:sym typeface="Bree Serif"/>
            </a:endParaRPr>
          </a:p>
        </p:txBody>
      </p:sp>
      <p:sp>
        <p:nvSpPr>
          <p:cNvPr id="184" name="Google Shape;184;p21"/>
          <p:cNvSpPr/>
          <p:nvPr/>
        </p:nvSpPr>
        <p:spPr>
          <a:xfrm>
            <a:off x="201925" y="3545336"/>
            <a:ext cx="1905300" cy="635400"/>
          </a:xfrm>
          <a:prstGeom prst="cube">
            <a:avLst>
              <a:gd fmla="val 25000"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185" name="Google Shape;185;p21"/>
          <p:cNvSpPr/>
          <p:nvPr/>
        </p:nvSpPr>
        <p:spPr>
          <a:xfrm>
            <a:off x="2013979" y="3545336"/>
            <a:ext cx="1905300" cy="635400"/>
          </a:xfrm>
          <a:prstGeom prst="cube">
            <a:avLst>
              <a:gd fmla="val 25000" name="adj"/>
            </a:avLst>
          </a:prstGeom>
          <a:solidFill>
            <a:srgbClr val="990000"/>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SO Guest</a:t>
            </a:r>
            <a:endParaRPr sz="1800">
              <a:solidFill>
                <a:srgbClr val="FFFFFF"/>
              </a:solidFill>
              <a:latin typeface="Bree Serif"/>
              <a:ea typeface="Bree Serif"/>
              <a:cs typeface="Bree Serif"/>
              <a:sym typeface="Bree Serif"/>
            </a:endParaRPr>
          </a:p>
        </p:txBody>
      </p:sp>
      <p:sp>
        <p:nvSpPr>
          <p:cNvPr id="186" name="Google Shape;186;p21"/>
          <p:cNvSpPr/>
          <p:nvPr/>
        </p:nvSpPr>
        <p:spPr>
          <a:xfrm>
            <a:off x="201925" y="2956843"/>
            <a:ext cx="19053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187" name="Google Shape;187;p21"/>
          <p:cNvSpPr/>
          <p:nvPr/>
        </p:nvSpPr>
        <p:spPr>
          <a:xfrm>
            <a:off x="201925" y="2372188"/>
            <a:ext cx="19053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
        <p:nvSpPr>
          <p:cNvPr id="188" name="Google Shape;188;p21"/>
          <p:cNvSpPr/>
          <p:nvPr/>
        </p:nvSpPr>
        <p:spPr>
          <a:xfrm>
            <a:off x="2013979" y="2956843"/>
            <a:ext cx="1905300" cy="635400"/>
          </a:xfrm>
          <a:prstGeom prst="cube">
            <a:avLst>
              <a:gd fmla="val 25000" name="adj"/>
            </a:avLst>
          </a:prstGeom>
          <a:solidFill>
            <a:srgbClr val="38761D"/>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Librerias</a:t>
            </a:r>
            <a:endParaRPr sz="1800">
              <a:solidFill>
                <a:srgbClr val="FFFFFF"/>
              </a:solidFill>
              <a:latin typeface="Bree Serif"/>
              <a:ea typeface="Bree Serif"/>
              <a:cs typeface="Bree Serif"/>
              <a:sym typeface="Bree Serif"/>
            </a:endParaRPr>
          </a:p>
        </p:txBody>
      </p:sp>
      <p:sp>
        <p:nvSpPr>
          <p:cNvPr id="189" name="Google Shape;189;p21"/>
          <p:cNvSpPr/>
          <p:nvPr/>
        </p:nvSpPr>
        <p:spPr>
          <a:xfrm>
            <a:off x="2013979" y="2372188"/>
            <a:ext cx="1905300" cy="635400"/>
          </a:xfrm>
          <a:prstGeom prst="cube">
            <a:avLst>
              <a:gd fmla="val 25000" name="adj"/>
            </a:avLst>
          </a:prstGeom>
          <a:solidFill>
            <a:srgbClr val="6AA84F"/>
          </a:solidFill>
          <a:ln cap="flat" cmpd="sng" w="9525">
            <a:solidFill>
              <a:schemeClr val="dk2"/>
            </a:solidFill>
            <a:prstDash val="solid"/>
            <a:round/>
            <a:headEnd len="sm" w="sm" type="none"/>
            <a:tailEnd len="sm" w="sm" type="none"/>
          </a:ln>
          <a:effectLst>
            <a:outerShdw blurRad="271463" rotWithShape="0" algn="bl" dir="5400000" dist="133350">
              <a:srgbClr val="000000">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rgbClr val="FFFFFF"/>
                </a:solidFill>
                <a:latin typeface="Bree Serif"/>
                <a:ea typeface="Bree Serif"/>
                <a:cs typeface="Bree Serif"/>
                <a:sym typeface="Bree Serif"/>
              </a:rPr>
              <a:t>Aplicaciones</a:t>
            </a:r>
            <a:endParaRPr sz="1800">
              <a:solidFill>
                <a:srgbClr val="FFFFFF"/>
              </a:solidFill>
              <a:latin typeface="Bree Serif"/>
              <a:ea typeface="Bree Serif"/>
              <a:cs typeface="Bree Serif"/>
              <a:sym typeface="Bree Serif"/>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